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747A4-7E58-4086-9787-49F1E01A63EC}" type="datetimeFigureOut">
              <a:rPr lang="en-US" smtClean="0"/>
              <a:t>26-Dec-20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F20BF-9E73-47E9-BAAD-B177B68816D9}" type="slidenum">
              <a:rPr lang="en-US" smtClean="0"/>
              <a:t>‹#›</a:t>
            </a:fld>
            <a:endParaRPr lang="en-US"/>
          </a:p>
        </p:txBody>
      </p:sp>
    </p:spTree>
    <p:extLst>
      <p:ext uri="{BB962C8B-B14F-4D97-AF65-F5344CB8AC3E}">
        <p14:creationId xmlns:p14="http://schemas.microsoft.com/office/powerpoint/2010/main" val="171448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622A7-724D-49E3-9BE0-C9789A9AEF58}" type="slidenum">
              <a:rPr lang="en-US" smtClean="0"/>
              <a:pPr/>
              <a:t>23</a:t>
            </a:fld>
            <a:endParaRPr lang="en-US"/>
          </a:p>
        </p:txBody>
      </p:sp>
    </p:spTree>
    <p:extLst>
      <p:ext uri="{BB962C8B-B14F-4D97-AF65-F5344CB8AC3E}">
        <p14:creationId xmlns:p14="http://schemas.microsoft.com/office/powerpoint/2010/main" val="262912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622A7-724D-49E3-9BE0-C9789A9AEF58}" type="slidenum">
              <a:rPr lang="en-US" smtClean="0"/>
              <a:pPr/>
              <a:t>28</a:t>
            </a:fld>
            <a:endParaRPr lang="en-US"/>
          </a:p>
        </p:txBody>
      </p:sp>
    </p:spTree>
    <p:extLst>
      <p:ext uri="{BB962C8B-B14F-4D97-AF65-F5344CB8AC3E}">
        <p14:creationId xmlns:p14="http://schemas.microsoft.com/office/powerpoint/2010/main" val="3653894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F59AF7-B410-4613-BCF1-30DD501380D3}" type="datetimeFigureOut">
              <a:rPr lang="en-US" smtClean="0"/>
              <a:t>26-Dec-20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252291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F59AF7-B410-4613-BCF1-30DD501380D3}" type="datetimeFigureOut">
              <a:rPr lang="en-US" smtClean="0"/>
              <a:t>26-Dec-20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215215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F59AF7-B410-4613-BCF1-30DD501380D3}" type="datetimeFigureOut">
              <a:rPr lang="en-US" smtClean="0"/>
              <a:t>26-Dec-20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3065459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F59AF7-B410-4613-BCF1-30DD501380D3}" type="datetimeFigureOut">
              <a:rPr lang="en-US" smtClean="0"/>
              <a:t>26-Dec-20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2873461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F59AF7-B410-4613-BCF1-30DD501380D3}" type="datetimeFigureOut">
              <a:rPr lang="en-US" smtClean="0"/>
              <a:t>26-Dec-20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418420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F59AF7-B410-4613-BCF1-30DD501380D3}" type="datetimeFigureOut">
              <a:rPr lang="en-US" smtClean="0"/>
              <a:t>26-Dec-20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266363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F59AF7-B410-4613-BCF1-30DD501380D3}" type="datetimeFigureOut">
              <a:rPr lang="en-US" smtClean="0"/>
              <a:t>26-Dec-20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166575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F59AF7-B410-4613-BCF1-30DD501380D3}" type="datetimeFigureOut">
              <a:rPr lang="en-US" smtClean="0"/>
              <a:t>26-Dec-20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3970922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F59AF7-B410-4613-BCF1-30DD501380D3}" type="datetimeFigureOut">
              <a:rPr lang="en-US" smtClean="0"/>
              <a:t>26-Dec-20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158785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F59AF7-B410-4613-BCF1-30DD501380D3}" type="datetimeFigureOut">
              <a:rPr lang="en-US" smtClean="0"/>
              <a:t>26-Dec-20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3820851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F59AF7-B410-4613-BCF1-30DD501380D3}" type="datetimeFigureOut">
              <a:rPr lang="en-US" smtClean="0"/>
              <a:t>26-Dec-20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715F74-22DB-41F8-8CA1-D9491A253404}" type="slidenum">
              <a:rPr lang="en-US" smtClean="0"/>
              <a:t>‹#›</a:t>
            </a:fld>
            <a:endParaRPr lang="en-US"/>
          </a:p>
        </p:txBody>
      </p:sp>
    </p:spTree>
    <p:extLst>
      <p:ext uri="{BB962C8B-B14F-4D97-AF65-F5344CB8AC3E}">
        <p14:creationId xmlns:p14="http://schemas.microsoft.com/office/powerpoint/2010/main" val="3647413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F59AF7-B410-4613-BCF1-30DD501380D3}" type="datetimeFigureOut">
              <a:rPr lang="en-US" smtClean="0"/>
              <a:t>26-Dec-20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715F74-22DB-41F8-8CA1-D9491A253404}" type="slidenum">
              <a:rPr lang="en-US" smtClean="0"/>
              <a:t>‹#›</a:t>
            </a:fld>
            <a:endParaRPr lang="en-US"/>
          </a:p>
        </p:txBody>
      </p:sp>
    </p:spTree>
    <p:extLst>
      <p:ext uri="{BB962C8B-B14F-4D97-AF65-F5344CB8AC3E}">
        <p14:creationId xmlns:p14="http://schemas.microsoft.com/office/powerpoint/2010/main" val="1285445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xenonstack.com/blog/onnx/"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ft.unicamp.br/docentes/magic/khoros/html-dip/c2/s7/front-page.html" TargetMode="External"/><Relationship Id="rId2" Type="http://schemas.openxmlformats.org/officeDocument/2006/relationships/hyperlink" Target="https://99designs.com/blog/tips/correct-file-formats-rgb-and-cmyk/" TargetMode="External"/><Relationship Id="rId1" Type="http://schemas.openxmlformats.org/officeDocument/2006/relationships/slideLayout" Target="../slideLayouts/slideLayout2.xml"/><Relationship Id="rId6" Type="http://schemas.openxmlformats.org/officeDocument/2006/relationships/hyperlink" Target="https://perso.esiee.fr/~coustyj/EnglishMorphoGraph/L10.pdf" TargetMode="External"/><Relationship Id="rId5" Type="http://schemas.openxmlformats.org/officeDocument/2006/relationships/hyperlink" Target="https://www.cs.nmt.edu/~ip/lectures.html" TargetMode="External"/><Relationship Id="rId4" Type="http://schemas.openxmlformats.org/officeDocument/2006/relationships/hyperlink" Target="https://bohr.wlu.ca/hfan/cp467/12/notes/cp467_12_lecture12_color.pdf"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slideshare.net/.../computer-graphics-image-processing-lecture-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analyticsvidhya.com/wp-content/uploads/2016/11/clustering-2-1.p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analyticsvidhya.com/wp-content/uploads/2016/11/clustering-4.pn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5553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752"/>
            <a:ext cx="8229600" cy="1143000"/>
          </a:xfrm>
        </p:spPr>
        <p:txBody>
          <a:bodyPr>
            <a:normAutofit/>
          </a:bodyPr>
          <a:lstStyle/>
          <a:p>
            <a:r>
              <a:rPr lang="en-US" sz="3200" b="1" dirty="0">
                <a:solidFill>
                  <a:srgbClr val="FFC000"/>
                </a:solidFill>
                <a:latin typeface="Times New Roman" pitchFamily="18" charset="0"/>
                <a:cs typeface="Times New Roman" pitchFamily="18" charset="0"/>
              </a:rPr>
              <a:t>Degradation Model?</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340769"/>
            <a:ext cx="8229600" cy="4785395"/>
          </a:xfrm>
        </p:spPr>
        <p:txBody>
          <a:bodyPr>
            <a:normAutofit lnSpcReduction="10000"/>
          </a:bodyPr>
          <a:lstStyle/>
          <a:p>
            <a:r>
              <a:rPr lang="en-US" sz="2000" dirty="0">
                <a:latin typeface="Times New Roman" pitchFamily="18" charset="0"/>
                <a:cs typeface="Times New Roman" pitchFamily="18" charset="0"/>
              </a:rPr>
              <a:t>Objective: To restore a degraded/distorted image to its original content and quality.</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r>
              <a:rPr lang="es-ES" sz="2000" b="1" dirty="0" err="1">
                <a:latin typeface="Times New Roman" pitchFamily="18" charset="0"/>
                <a:cs typeface="Times New Roman" pitchFamily="18" charset="0"/>
              </a:rPr>
              <a:t>Spatial</a:t>
            </a:r>
            <a:r>
              <a:rPr lang="es-ES" sz="2000" b="1" dirty="0">
                <a:latin typeface="Times New Roman" pitchFamily="18" charset="0"/>
                <a:cs typeface="Times New Roman" pitchFamily="18" charset="0"/>
              </a:rPr>
              <a:t> </a:t>
            </a:r>
            <a:r>
              <a:rPr lang="es-ES" sz="2000" b="1" dirty="0" err="1">
                <a:latin typeface="Times New Roman" pitchFamily="18" charset="0"/>
                <a:cs typeface="Times New Roman" pitchFamily="18" charset="0"/>
              </a:rPr>
              <a:t>Domain</a:t>
            </a:r>
            <a:r>
              <a:rPr lang="es-ES" sz="2000" b="1" dirty="0">
                <a:latin typeface="Times New Roman" pitchFamily="18" charset="0"/>
                <a:cs typeface="Times New Roman" pitchFamily="18" charset="0"/>
              </a:rPr>
              <a:t>: </a:t>
            </a:r>
            <a:r>
              <a:rPr lang="es-ES" sz="2000" dirty="0">
                <a:latin typeface="Times New Roman" pitchFamily="18" charset="0"/>
                <a:cs typeface="Times New Roman" pitchFamily="18" charset="0"/>
              </a:rPr>
              <a:t>g(</a:t>
            </a:r>
            <a:r>
              <a:rPr lang="es-ES" sz="2000" dirty="0" err="1">
                <a:latin typeface="Times New Roman" pitchFamily="18" charset="0"/>
                <a:cs typeface="Times New Roman" pitchFamily="18" charset="0"/>
              </a:rPr>
              <a:t>x,y</a:t>
            </a:r>
            <a:r>
              <a:rPr lang="es-ES" sz="2000" dirty="0">
                <a:latin typeface="Times New Roman" pitchFamily="18" charset="0"/>
                <a:cs typeface="Times New Roman" pitchFamily="18" charset="0"/>
              </a:rPr>
              <a:t>)=h(</a:t>
            </a:r>
            <a:r>
              <a:rPr lang="es-ES" sz="2000" dirty="0" err="1">
                <a:latin typeface="Times New Roman" pitchFamily="18" charset="0"/>
                <a:cs typeface="Times New Roman" pitchFamily="18" charset="0"/>
              </a:rPr>
              <a:t>x,y</a:t>
            </a:r>
            <a:r>
              <a:rPr lang="es-ES" sz="2000" dirty="0">
                <a:latin typeface="Times New Roman" pitchFamily="18" charset="0"/>
                <a:cs typeface="Times New Roman" pitchFamily="18" charset="0"/>
              </a:rPr>
              <a:t>)*f(</a:t>
            </a:r>
            <a:r>
              <a:rPr lang="es-ES" sz="2000" dirty="0" err="1">
                <a:latin typeface="Times New Roman" pitchFamily="18" charset="0"/>
                <a:cs typeface="Times New Roman" pitchFamily="18" charset="0"/>
              </a:rPr>
              <a:t>x,y</a:t>
            </a:r>
            <a:r>
              <a:rPr lang="es-ES" sz="2000" dirty="0">
                <a:latin typeface="Times New Roman" pitchFamily="18" charset="0"/>
                <a:cs typeface="Times New Roman" pitchFamily="18" charset="0"/>
              </a:rPr>
              <a:t>)+ŋ(</a:t>
            </a:r>
            <a:r>
              <a:rPr lang="es-ES" sz="2000" dirty="0" err="1">
                <a:latin typeface="Times New Roman" pitchFamily="18" charset="0"/>
                <a:cs typeface="Times New Roman" pitchFamily="18" charset="0"/>
              </a:rPr>
              <a:t>x,y</a:t>
            </a:r>
            <a:r>
              <a:rPr lang="es-ES" sz="2000" dirty="0">
                <a:latin typeface="Times New Roman" pitchFamily="18" charset="0"/>
                <a:cs typeface="Times New Roman" pitchFamily="18" charset="0"/>
              </a:rPr>
              <a:t>) </a:t>
            </a:r>
          </a:p>
          <a:p>
            <a:r>
              <a:rPr lang="pl-PL" sz="2000" b="1" dirty="0">
                <a:latin typeface="Times New Roman" pitchFamily="18" charset="0"/>
                <a:cs typeface="Times New Roman" pitchFamily="18" charset="0"/>
              </a:rPr>
              <a:t>Frequency Domain: </a:t>
            </a:r>
            <a:r>
              <a:rPr lang="pl-PL" sz="2000" dirty="0">
                <a:latin typeface="Times New Roman" pitchFamily="18" charset="0"/>
                <a:cs typeface="Times New Roman" pitchFamily="18" charset="0"/>
              </a:rPr>
              <a:t>G(u,v)=H(u,v)F(u,v)+ ŋ(u,v) </a:t>
            </a:r>
          </a:p>
          <a:p>
            <a:r>
              <a:rPr lang="en-US" sz="2000" b="1" dirty="0">
                <a:latin typeface="Times New Roman" pitchFamily="18" charset="0"/>
                <a:cs typeface="Times New Roman" pitchFamily="18" charset="0"/>
              </a:rPr>
              <a:t>Matrix: </a:t>
            </a:r>
            <a:r>
              <a:rPr lang="en-US" sz="2000" dirty="0">
                <a:latin typeface="Times New Roman" pitchFamily="18" charset="0"/>
                <a:cs typeface="Times New Roman" pitchFamily="18" charset="0"/>
              </a:rPr>
              <a:t>G=</a:t>
            </a:r>
            <a:r>
              <a:rPr lang="en-US" sz="2000" dirty="0" err="1">
                <a:latin typeface="Times New Roman" pitchFamily="18" charset="0"/>
                <a:cs typeface="Times New Roman" pitchFamily="18" charset="0"/>
              </a:rPr>
              <a:t>HF+ŋ</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Degradation </a:t>
            </a:r>
          </a:p>
          <a:p>
            <a:endParaRPr lang="en-US" dirty="0"/>
          </a:p>
        </p:txBody>
      </p:sp>
      <p:pic>
        <p:nvPicPr>
          <p:cNvPr id="3074" name="Picture 2"/>
          <p:cNvPicPr>
            <a:picLocks noChangeAspect="1" noChangeArrowheads="1"/>
          </p:cNvPicPr>
          <p:nvPr/>
        </p:nvPicPr>
        <p:blipFill>
          <a:blip r:embed="rId2" cstate="print">
            <a:lum bright="-10000" contrast="40000"/>
          </a:blip>
          <a:srcRect/>
          <a:stretch>
            <a:fillRect/>
          </a:stretch>
        </p:blipFill>
        <p:spPr bwMode="auto">
          <a:xfrm>
            <a:off x="2423592" y="2261022"/>
            <a:ext cx="7632848" cy="203767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704077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Pseudo Code of KNN</a:t>
            </a:r>
            <a:r>
              <a:rPr lang="en-US" b="1" dirty="0" smtClean="0"/>
              <a:t/>
            </a:r>
            <a:br>
              <a:rPr lang="en-US" b="1" dirty="0" smtClean="0"/>
            </a:br>
            <a:endParaRPr lang="en-US" dirty="0"/>
          </a:p>
        </p:txBody>
      </p:sp>
      <p:sp>
        <p:nvSpPr>
          <p:cNvPr id="3" name="Content Placeholder 2"/>
          <p:cNvSpPr>
            <a:spLocks noGrp="1"/>
          </p:cNvSpPr>
          <p:nvPr>
            <p:ph idx="1"/>
          </p:nvPr>
        </p:nvSpPr>
        <p:spPr>
          <a:xfrm>
            <a:off x="1981200" y="980728"/>
            <a:ext cx="8229600" cy="5616624"/>
          </a:xfrm>
        </p:spPr>
        <p:txBody>
          <a:bodyPr>
            <a:normAutofit fontScale="47500" lnSpcReduction="20000"/>
          </a:bodyPr>
          <a:lstStyle/>
          <a:p>
            <a:pPr>
              <a:lnSpc>
                <a:spcPct val="170000"/>
              </a:lnSpc>
              <a:buNone/>
            </a:pPr>
            <a:r>
              <a:rPr lang="en-US" sz="3800" dirty="0">
                <a:latin typeface="Times New Roman" pitchFamily="18" charset="0"/>
                <a:cs typeface="Times New Roman" pitchFamily="18" charset="0"/>
              </a:rPr>
              <a:t>We can implement a KNN model by following the below steps:</a:t>
            </a:r>
          </a:p>
          <a:p>
            <a:pPr>
              <a:lnSpc>
                <a:spcPct val="170000"/>
              </a:lnSpc>
            </a:pPr>
            <a:r>
              <a:rPr lang="en-US" sz="3800" dirty="0">
                <a:latin typeface="Times New Roman" pitchFamily="18" charset="0"/>
                <a:cs typeface="Times New Roman" pitchFamily="18" charset="0"/>
              </a:rPr>
              <a:t>Load the data</a:t>
            </a:r>
          </a:p>
          <a:p>
            <a:pPr>
              <a:lnSpc>
                <a:spcPct val="170000"/>
              </a:lnSpc>
            </a:pPr>
            <a:r>
              <a:rPr lang="en-US" sz="3800" dirty="0" err="1">
                <a:latin typeface="Times New Roman" pitchFamily="18" charset="0"/>
                <a:cs typeface="Times New Roman" pitchFamily="18" charset="0"/>
              </a:rPr>
              <a:t>Initialise</a:t>
            </a:r>
            <a:r>
              <a:rPr lang="en-US" sz="3800" dirty="0">
                <a:latin typeface="Times New Roman" pitchFamily="18" charset="0"/>
                <a:cs typeface="Times New Roman" pitchFamily="18" charset="0"/>
              </a:rPr>
              <a:t> the value of k</a:t>
            </a:r>
          </a:p>
          <a:p>
            <a:pPr>
              <a:lnSpc>
                <a:spcPct val="170000"/>
              </a:lnSpc>
            </a:pPr>
            <a:r>
              <a:rPr lang="en-US" sz="3800" dirty="0">
                <a:latin typeface="Times New Roman" pitchFamily="18" charset="0"/>
                <a:cs typeface="Times New Roman" pitchFamily="18" charset="0"/>
              </a:rPr>
              <a:t>For getting the predicted class, iterate from 1 to total number of training data points</a:t>
            </a:r>
          </a:p>
          <a:p>
            <a:pPr lvl="1">
              <a:lnSpc>
                <a:spcPct val="170000"/>
              </a:lnSpc>
              <a:buFont typeface="Wingdings" pitchFamily="2" charset="2"/>
              <a:buChar char="v"/>
            </a:pPr>
            <a:r>
              <a:rPr lang="en-US" sz="3800" dirty="0">
                <a:latin typeface="Times New Roman" pitchFamily="18" charset="0"/>
                <a:cs typeface="Times New Roman" pitchFamily="18" charset="0"/>
              </a:rPr>
              <a:t>Calculate the distance between test data and each row of training data. Here we will use Euclidean distance as our distance metric since it’s the most popular method. The other metrics that can be used are </a:t>
            </a:r>
            <a:r>
              <a:rPr lang="en-US" sz="3800" dirty="0" err="1">
                <a:latin typeface="Times New Roman" pitchFamily="18" charset="0"/>
                <a:cs typeface="Times New Roman" pitchFamily="18" charset="0"/>
              </a:rPr>
              <a:t>Chebyshev</a:t>
            </a:r>
            <a:r>
              <a:rPr lang="en-US" sz="3800" dirty="0">
                <a:latin typeface="Times New Roman" pitchFamily="18" charset="0"/>
                <a:cs typeface="Times New Roman" pitchFamily="18" charset="0"/>
              </a:rPr>
              <a:t>, cosine, etc.</a:t>
            </a:r>
          </a:p>
          <a:p>
            <a:pPr lvl="1">
              <a:lnSpc>
                <a:spcPct val="170000"/>
              </a:lnSpc>
              <a:buFont typeface="Wingdings" pitchFamily="2" charset="2"/>
              <a:buChar char="v"/>
            </a:pPr>
            <a:r>
              <a:rPr lang="en-US" sz="3800" dirty="0">
                <a:latin typeface="Times New Roman" pitchFamily="18" charset="0"/>
                <a:cs typeface="Times New Roman" pitchFamily="18" charset="0"/>
              </a:rPr>
              <a:t>Sort the calculated distances in ascending order based on distance values</a:t>
            </a:r>
          </a:p>
          <a:p>
            <a:pPr lvl="1">
              <a:lnSpc>
                <a:spcPct val="170000"/>
              </a:lnSpc>
              <a:buFont typeface="Wingdings" pitchFamily="2" charset="2"/>
              <a:buChar char="v"/>
            </a:pPr>
            <a:r>
              <a:rPr lang="en-US" sz="3800" dirty="0">
                <a:latin typeface="Times New Roman" pitchFamily="18" charset="0"/>
                <a:cs typeface="Times New Roman" pitchFamily="18" charset="0"/>
              </a:rPr>
              <a:t>Get top k rows from the sorted array</a:t>
            </a:r>
          </a:p>
          <a:p>
            <a:pPr lvl="1">
              <a:lnSpc>
                <a:spcPct val="170000"/>
              </a:lnSpc>
              <a:buFont typeface="Wingdings" pitchFamily="2" charset="2"/>
              <a:buChar char="v"/>
            </a:pPr>
            <a:r>
              <a:rPr lang="en-US" sz="3800" dirty="0">
                <a:latin typeface="Times New Roman" pitchFamily="18" charset="0"/>
                <a:cs typeface="Times New Roman" pitchFamily="18" charset="0"/>
              </a:rPr>
              <a:t>Get the most frequent class of these rows</a:t>
            </a:r>
          </a:p>
          <a:p>
            <a:pPr lvl="1">
              <a:lnSpc>
                <a:spcPct val="170000"/>
              </a:lnSpc>
              <a:buFont typeface="Wingdings" pitchFamily="2" charset="2"/>
              <a:buChar char="v"/>
            </a:pPr>
            <a:r>
              <a:rPr lang="en-US" sz="3800" dirty="0">
                <a:latin typeface="Times New Roman" pitchFamily="18" charset="0"/>
                <a:cs typeface="Times New Roman" pitchFamily="18" charset="0"/>
              </a:rPr>
              <a:t>Return the predicted class</a:t>
            </a:r>
          </a:p>
          <a:p>
            <a:endParaRPr lang="en-US" dirty="0"/>
          </a:p>
        </p:txBody>
      </p:sp>
    </p:spTree>
    <p:extLst>
      <p:ext uri="{BB962C8B-B14F-4D97-AF65-F5344CB8AC3E}">
        <p14:creationId xmlns:p14="http://schemas.microsoft.com/office/powerpoint/2010/main" val="311437932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IN" sz="3200" b="1" dirty="0">
                <a:solidFill>
                  <a:srgbClr val="FFC000"/>
                </a:solidFill>
                <a:latin typeface="Times" pitchFamily="18" charset="0"/>
              </a:rPr>
              <a:t>Problem based on KNN algorithm</a:t>
            </a:r>
            <a:endParaRPr lang="en-US" sz="3200" b="1" dirty="0">
              <a:solidFill>
                <a:srgbClr val="FFC000"/>
              </a:solidFill>
              <a:latin typeface="Times" pitchFamily="18" charset="0"/>
            </a:endParaRPr>
          </a:p>
        </p:txBody>
      </p:sp>
      <p:sp>
        <p:nvSpPr>
          <p:cNvPr id="3" name="Content Placeholder 2"/>
          <p:cNvSpPr>
            <a:spLocks noGrp="1"/>
          </p:cNvSpPr>
          <p:nvPr>
            <p:ph idx="1"/>
          </p:nvPr>
        </p:nvSpPr>
        <p:spPr/>
        <p:txBody>
          <a:bodyPr>
            <a:normAutofit/>
          </a:bodyPr>
          <a:lstStyle/>
          <a:p>
            <a:pPr algn="just">
              <a:lnSpc>
                <a:spcPct val="200000"/>
              </a:lnSpc>
              <a:buNone/>
            </a:pPr>
            <a:r>
              <a:rPr lang="en-US" sz="2000" dirty="0">
                <a:latin typeface="Times" pitchFamily="18" charset="0"/>
              </a:rPr>
              <a:t>	Using KNN algorithm, Let say we have a document classification task. Let a document d5(3,7) needs to be assigned a class are four training documents belonging to ‘c1’&amp;’c2’</a:t>
            </a:r>
          </a:p>
          <a:p>
            <a:pPr algn="just">
              <a:lnSpc>
                <a:spcPct val="200000"/>
              </a:lnSpc>
              <a:buNone/>
            </a:pPr>
            <a:r>
              <a:rPr lang="en-US" sz="2000" dirty="0">
                <a:latin typeface="Times" pitchFamily="18" charset="0"/>
              </a:rPr>
              <a:t>	</a:t>
            </a:r>
          </a:p>
          <a:p>
            <a:pPr algn="just">
              <a:lnSpc>
                <a:spcPct val="200000"/>
              </a:lnSpc>
              <a:buNone/>
            </a:pPr>
            <a:endParaRPr lang="en-US" sz="2000" dirty="0">
              <a:latin typeface="Times" pitchFamily="18" charset="0"/>
            </a:endParaRPr>
          </a:p>
        </p:txBody>
      </p:sp>
      <p:graphicFrame>
        <p:nvGraphicFramePr>
          <p:cNvPr id="4" name="Table 3"/>
          <p:cNvGraphicFramePr>
            <a:graphicFrameLocks noGrp="1"/>
          </p:cNvGraphicFramePr>
          <p:nvPr/>
        </p:nvGraphicFramePr>
        <p:xfrm>
          <a:off x="2783632" y="3861048"/>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IN" b="1" dirty="0" smtClean="0">
                          <a:solidFill>
                            <a:schemeClr val="tx1"/>
                          </a:solidFill>
                          <a:latin typeface="Times" pitchFamily="18" charset="0"/>
                        </a:rPr>
                        <a:t>D1</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7</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7</a:t>
                      </a:r>
                      <a:endParaRPr lang="en-US" b="1" dirty="0">
                        <a:solidFill>
                          <a:schemeClr val="tx1"/>
                        </a:solidFill>
                        <a:latin typeface="Times" pitchFamily="18" charset="0"/>
                      </a:endParaRPr>
                    </a:p>
                  </a:txBody>
                  <a:tcPr/>
                </a:tc>
              </a:tr>
              <a:tr h="370840">
                <a:tc>
                  <a:txBody>
                    <a:bodyPr/>
                    <a:lstStyle/>
                    <a:p>
                      <a:pPr algn="ctr"/>
                      <a:r>
                        <a:rPr lang="en-IN" b="1" dirty="0" smtClean="0">
                          <a:solidFill>
                            <a:schemeClr val="tx1"/>
                          </a:solidFill>
                          <a:latin typeface="Times" pitchFamily="18" charset="0"/>
                        </a:rPr>
                        <a:t>D2</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7</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4</a:t>
                      </a:r>
                      <a:endParaRPr lang="en-US" b="1" dirty="0">
                        <a:solidFill>
                          <a:schemeClr val="tx1"/>
                        </a:solidFill>
                        <a:latin typeface="Times" pitchFamily="18" charset="0"/>
                      </a:endParaRPr>
                    </a:p>
                  </a:txBody>
                  <a:tcPr/>
                </a:tc>
              </a:tr>
              <a:tr h="370840">
                <a:tc>
                  <a:txBody>
                    <a:bodyPr/>
                    <a:lstStyle/>
                    <a:p>
                      <a:pPr algn="ctr"/>
                      <a:r>
                        <a:rPr lang="en-IN" b="1" dirty="0" smtClean="0">
                          <a:solidFill>
                            <a:schemeClr val="tx1"/>
                          </a:solidFill>
                          <a:latin typeface="Times" pitchFamily="18" charset="0"/>
                        </a:rPr>
                        <a:t>D3</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3</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4</a:t>
                      </a:r>
                      <a:endParaRPr lang="en-US" b="1" dirty="0">
                        <a:solidFill>
                          <a:schemeClr val="tx1"/>
                        </a:solidFill>
                        <a:latin typeface="Times" pitchFamily="18" charset="0"/>
                      </a:endParaRPr>
                    </a:p>
                  </a:txBody>
                  <a:tcPr/>
                </a:tc>
              </a:tr>
              <a:tr h="370840">
                <a:tc>
                  <a:txBody>
                    <a:bodyPr/>
                    <a:lstStyle/>
                    <a:p>
                      <a:pPr algn="ctr"/>
                      <a:r>
                        <a:rPr lang="en-IN" b="1" dirty="0" smtClean="0">
                          <a:solidFill>
                            <a:schemeClr val="tx1"/>
                          </a:solidFill>
                          <a:latin typeface="Times" pitchFamily="18" charset="0"/>
                        </a:rPr>
                        <a:t>D4</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1</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4</a:t>
                      </a:r>
                      <a:endParaRPr lang="en-US" b="1" dirty="0">
                        <a:solidFill>
                          <a:schemeClr val="tx1"/>
                        </a:solidFill>
                        <a:latin typeface="Times" pitchFamily="18" charset="0"/>
                      </a:endParaRPr>
                    </a:p>
                  </a:txBody>
                  <a:tcPr/>
                </a:tc>
              </a:tr>
              <a:tr h="370840">
                <a:tc>
                  <a:txBody>
                    <a:bodyPr/>
                    <a:lstStyle/>
                    <a:p>
                      <a:pPr algn="ctr"/>
                      <a:r>
                        <a:rPr lang="en-IN" b="1" dirty="0" smtClean="0">
                          <a:solidFill>
                            <a:schemeClr val="tx1"/>
                          </a:solidFill>
                          <a:latin typeface="Times" pitchFamily="18" charset="0"/>
                        </a:rPr>
                        <a:t>D5</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3</a:t>
                      </a:r>
                      <a:endParaRPr lang="en-US" b="1" dirty="0">
                        <a:solidFill>
                          <a:schemeClr val="tx1"/>
                        </a:solidFill>
                        <a:latin typeface="Times" pitchFamily="18" charset="0"/>
                      </a:endParaRPr>
                    </a:p>
                  </a:txBody>
                  <a:tcPr/>
                </a:tc>
                <a:tc>
                  <a:txBody>
                    <a:bodyPr/>
                    <a:lstStyle/>
                    <a:p>
                      <a:pPr algn="ctr"/>
                      <a:r>
                        <a:rPr lang="en-IN" b="1" dirty="0" smtClean="0">
                          <a:solidFill>
                            <a:schemeClr val="tx1"/>
                          </a:solidFill>
                          <a:latin typeface="Times" pitchFamily="18" charset="0"/>
                        </a:rPr>
                        <a:t>7</a:t>
                      </a:r>
                      <a:endParaRPr lang="en-US" b="1" dirty="0">
                        <a:solidFill>
                          <a:schemeClr val="tx1"/>
                        </a:solidFill>
                        <a:latin typeface="Times" pitchFamily="18" charset="0"/>
                      </a:endParaRPr>
                    </a:p>
                  </a:txBody>
                  <a:tcPr/>
                </a:tc>
              </a:tr>
            </a:tbl>
          </a:graphicData>
        </a:graphic>
      </p:graphicFrame>
    </p:spTree>
    <p:extLst>
      <p:ext uri="{BB962C8B-B14F-4D97-AF65-F5344CB8AC3E}">
        <p14:creationId xmlns:p14="http://schemas.microsoft.com/office/powerpoint/2010/main" val="7096681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a:latin typeface="Times" pitchFamily="18" charset="0"/>
              </a:rPr>
              <a:t>Let say how to classify the </a:t>
            </a:r>
            <a:r>
              <a:rPr lang="en-US" sz="2000" dirty="0" err="1">
                <a:latin typeface="Times" pitchFamily="18" charset="0"/>
              </a:rPr>
              <a:t>datapoint</a:t>
            </a:r>
            <a:r>
              <a:rPr lang="en-US" sz="2000" dirty="0">
                <a:latin typeface="Times" pitchFamily="18" charset="0"/>
              </a:rPr>
              <a:t> a new point using KNN and regression task for the following scenario given. Let us take we have to eight persons among that eight person only seven persons age and weight is given and for eighth person age is given we have to find the weight.</a:t>
            </a:r>
            <a:endParaRPr lang="en-US" sz="2000" dirty="0"/>
          </a:p>
        </p:txBody>
      </p:sp>
      <p:sp>
        <p:nvSpPr>
          <p:cNvPr id="4" name="Title 1"/>
          <p:cNvSpPr>
            <a:spLocks noGrp="1"/>
          </p:cNvSpPr>
          <p:nvPr>
            <p:ph type="title"/>
          </p:nvPr>
        </p:nvSpPr>
        <p:spPr>
          <a:xfrm>
            <a:off x="1981200" y="44624"/>
            <a:ext cx="8229600" cy="1143000"/>
          </a:xfrm>
        </p:spPr>
        <p:txBody>
          <a:bodyPr>
            <a:normAutofit/>
          </a:bodyPr>
          <a:lstStyle/>
          <a:p>
            <a:r>
              <a:rPr lang="en-IN" sz="3200" b="1" dirty="0">
                <a:solidFill>
                  <a:srgbClr val="FFC000"/>
                </a:solidFill>
                <a:latin typeface="Times" pitchFamily="18" charset="0"/>
              </a:rPr>
              <a:t>Problem based on KNN algorithm</a:t>
            </a:r>
            <a:endParaRPr lang="en-US" sz="3200" b="1" dirty="0">
              <a:solidFill>
                <a:srgbClr val="FFC000"/>
              </a:solidFill>
              <a:latin typeface="Times" pitchFamily="18" charset="0"/>
            </a:endParaRPr>
          </a:p>
        </p:txBody>
      </p:sp>
      <p:graphicFrame>
        <p:nvGraphicFramePr>
          <p:cNvPr id="5" name="Table 4"/>
          <p:cNvGraphicFramePr>
            <a:graphicFrameLocks noGrp="1"/>
          </p:cNvGraphicFramePr>
          <p:nvPr/>
        </p:nvGraphicFramePr>
        <p:xfrm>
          <a:off x="3215680" y="3717032"/>
          <a:ext cx="6096000" cy="2468880"/>
        </p:xfrm>
        <a:graphic>
          <a:graphicData uri="http://schemas.openxmlformats.org/drawingml/2006/table">
            <a:tbl>
              <a:tblPr/>
              <a:tblGrid>
                <a:gridCol w="1524000"/>
                <a:gridCol w="1524000"/>
                <a:gridCol w="1524000"/>
                <a:gridCol w="1524000"/>
              </a:tblGrid>
              <a:tr h="208915">
                <a:tc>
                  <a:txBody>
                    <a:bodyPr/>
                    <a:lstStyle/>
                    <a:p>
                      <a:pPr algn="ctr">
                        <a:spcAft>
                          <a:spcPts val="0"/>
                        </a:spcAft>
                      </a:pPr>
                      <a:r>
                        <a:rPr lang="en-US" sz="1800" b="1" dirty="0">
                          <a:latin typeface="Times New Roman"/>
                          <a:ea typeface="Times New Roman"/>
                          <a:cs typeface="Times New Roman"/>
                        </a:rPr>
                        <a:t>S.NO</a:t>
                      </a:r>
                      <a:endParaRPr lang="en-US" sz="1800" b="1"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spcAft>
                          <a:spcPts val="0"/>
                        </a:spcAft>
                      </a:pPr>
                      <a:r>
                        <a:rPr lang="en-US" sz="1800" b="1">
                          <a:latin typeface="Times New Roman"/>
                          <a:ea typeface="Times New Roman"/>
                          <a:cs typeface="Times New Roman"/>
                        </a:rPr>
                        <a:t>HEIGHT</a:t>
                      </a:r>
                      <a:endParaRPr lang="en-US" sz="1800" b="1">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spcAft>
                          <a:spcPts val="0"/>
                        </a:spcAft>
                      </a:pPr>
                      <a:r>
                        <a:rPr lang="en-US" sz="1800" b="1">
                          <a:latin typeface="Times New Roman"/>
                          <a:ea typeface="Times New Roman"/>
                          <a:cs typeface="Times New Roman"/>
                        </a:rPr>
                        <a:t>AGE</a:t>
                      </a:r>
                      <a:endParaRPr lang="en-US" sz="1800" b="1">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spcAft>
                          <a:spcPts val="0"/>
                        </a:spcAft>
                      </a:pPr>
                      <a:r>
                        <a:rPr lang="en-US" sz="1800" b="1" dirty="0">
                          <a:latin typeface="Times New Roman"/>
                          <a:ea typeface="Times New Roman"/>
                          <a:cs typeface="Times New Roman"/>
                        </a:rPr>
                        <a:t>WEIGHT</a:t>
                      </a:r>
                      <a:endParaRPr lang="en-US" sz="1800" b="1"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r>
              <a:tr h="205740">
                <a:tc>
                  <a:txBody>
                    <a:bodyPr/>
                    <a:lstStyle/>
                    <a:p>
                      <a:pPr algn="ctr">
                        <a:spcAft>
                          <a:spcPts val="0"/>
                        </a:spcAft>
                      </a:pPr>
                      <a:r>
                        <a:rPr lang="en-US" sz="1800" dirty="0">
                          <a:latin typeface="Times New Roman"/>
                          <a:ea typeface="Times New Roman"/>
                          <a:cs typeface="Times New Roman"/>
                        </a:rPr>
                        <a:t>P1</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spcAft>
                          <a:spcPts val="0"/>
                        </a:spcAft>
                      </a:pPr>
                      <a:r>
                        <a:rPr lang="en-US" sz="1800">
                          <a:latin typeface="Times New Roman"/>
                          <a:ea typeface="Times New Roman"/>
                          <a:cs typeface="Times New Roman"/>
                        </a:rPr>
                        <a:t>6</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Times New Roman"/>
                          <a:cs typeface="Times New Roman"/>
                        </a:rPr>
                        <a:t>40</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latin typeface="Times New Roman"/>
                          <a:ea typeface="Times New Roman"/>
                          <a:cs typeface="Times New Roman"/>
                        </a:rPr>
                        <a:t>60</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5740">
                <a:tc>
                  <a:txBody>
                    <a:bodyPr/>
                    <a:lstStyle/>
                    <a:p>
                      <a:pPr algn="ctr">
                        <a:spcAft>
                          <a:spcPts val="0"/>
                        </a:spcAft>
                      </a:pPr>
                      <a:r>
                        <a:rPr lang="en-US" sz="1800" dirty="0">
                          <a:latin typeface="Times New Roman"/>
                          <a:ea typeface="Times New Roman"/>
                          <a:cs typeface="Times New Roman"/>
                        </a:rPr>
                        <a:t>P2</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spcAft>
                          <a:spcPts val="0"/>
                        </a:spcAft>
                      </a:pPr>
                      <a:r>
                        <a:rPr lang="en-US" sz="1800" dirty="0">
                          <a:latin typeface="Times New Roman"/>
                          <a:ea typeface="Times New Roman"/>
                          <a:cs typeface="Times New Roman"/>
                        </a:rPr>
                        <a:t>6.11</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Times New Roman"/>
                          <a:cs typeface="Times New Roman"/>
                        </a:rPr>
                        <a:t>26</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latin typeface="Times New Roman"/>
                          <a:ea typeface="Times New Roman"/>
                          <a:cs typeface="Times New Roman"/>
                        </a:rPr>
                        <a:t>55</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5740">
                <a:tc>
                  <a:txBody>
                    <a:bodyPr/>
                    <a:lstStyle/>
                    <a:p>
                      <a:pPr algn="ctr">
                        <a:spcAft>
                          <a:spcPts val="0"/>
                        </a:spcAft>
                      </a:pPr>
                      <a:r>
                        <a:rPr lang="en-US" sz="1800" dirty="0">
                          <a:latin typeface="Times New Roman"/>
                          <a:ea typeface="Times New Roman"/>
                          <a:cs typeface="Times New Roman"/>
                        </a:rPr>
                        <a:t>P3</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spcAft>
                          <a:spcPts val="0"/>
                        </a:spcAft>
                      </a:pPr>
                      <a:r>
                        <a:rPr lang="en-US" sz="1800" dirty="0">
                          <a:latin typeface="Times New Roman"/>
                          <a:ea typeface="Times New Roman"/>
                          <a:cs typeface="Times New Roman"/>
                        </a:rPr>
                        <a:t>5.9</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Times New Roman"/>
                          <a:cs typeface="Times New Roman"/>
                        </a:rPr>
                        <a:t>30</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latin typeface="Times New Roman"/>
                          <a:ea typeface="Times New Roman"/>
                          <a:cs typeface="Times New Roman"/>
                        </a:rPr>
                        <a:t>56</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5740">
                <a:tc>
                  <a:txBody>
                    <a:bodyPr/>
                    <a:lstStyle/>
                    <a:p>
                      <a:pPr algn="ctr">
                        <a:spcAft>
                          <a:spcPts val="0"/>
                        </a:spcAft>
                      </a:pPr>
                      <a:r>
                        <a:rPr lang="en-US" sz="1800" dirty="0">
                          <a:latin typeface="Times New Roman"/>
                          <a:ea typeface="Times New Roman"/>
                          <a:cs typeface="Times New Roman"/>
                        </a:rPr>
                        <a:t>P4</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spcAft>
                          <a:spcPts val="0"/>
                        </a:spcAft>
                      </a:pPr>
                      <a:r>
                        <a:rPr lang="en-US" sz="1800" dirty="0">
                          <a:latin typeface="Times New Roman"/>
                          <a:ea typeface="Times New Roman"/>
                          <a:cs typeface="Times New Roman"/>
                        </a:rPr>
                        <a:t>5.8</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latin typeface="Times New Roman"/>
                          <a:ea typeface="Times New Roman"/>
                          <a:cs typeface="Times New Roman"/>
                        </a:rPr>
                        <a:t>32</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Times New Roman"/>
                          <a:cs typeface="Times New Roman"/>
                        </a:rPr>
                        <a:t>58</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5740">
                <a:tc>
                  <a:txBody>
                    <a:bodyPr/>
                    <a:lstStyle/>
                    <a:p>
                      <a:pPr algn="ctr">
                        <a:spcAft>
                          <a:spcPts val="0"/>
                        </a:spcAft>
                      </a:pPr>
                      <a:r>
                        <a:rPr lang="en-US" sz="1800" dirty="0">
                          <a:latin typeface="Times New Roman"/>
                          <a:ea typeface="Times New Roman"/>
                          <a:cs typeface="Times New Roman"/>
                        </a:rPr>
                        <a:t>P5</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spcAft>
                          <a:spcPts val="0"/>
                        </a:spcAft>
                      </a:pPr>
                      <a:r>
                        <a:rPr lang="en-US" sz="1800">
                          <a:latin typeface="Times New Roman"/>
                          <a:ea typeface="Times New Roman"/>
                          <a:cs typeface="Times New Roman"/>
                        </a:rPr>
                        <a:t>5.3</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latin typeface="Times New Roman"/>
                          <a:ea typeface="Times New Roman"/>
                          <a:cs typeface="Times New Roman"/>
                        </a:rPr>
                        <a:t>33</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Times New Roman"/>
                          <a:cs typeface="Times New Roman"/>
                        </a:rPr>
                        <a:t>75</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5740">
                <a:tc>
                  <a:txBody>
                    <a:bodyPr/>
                    <a:lstStyle/>
                    <a:p>
                      <a:pPr algn="ctr">
                        <a:spcAft>
                          <a:spcPts val="0"/>
                        </a:spcAft>
                      </a:pPr>
                      <a:r>
                        <a:rPr lang="en-US" sz="1800" dirty="0">
                          <a:latin typeface="Times New Roman"/>
                          <a:ea typeface="Times New Roman"/>
                          <a:cs typeface="Times New Roman"/>
                        </a:rPr>
                        <a:t>P6</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spcAft>
                          <a:spcPts val="0"/>
                        </a:spcAft>
                      </a:pPr>
                      <a:r>
                        <a:rPr lang="en-US" sz="1800">
                          <a:latin typeface="Times New Roman"/>
                          <a:ea typeface="Times New Roman"/>
                          <a:cs typeface="Times New Roman"/>
                        </a:rPr>
                        <a:t>5.6</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latin typeface="Times New Roman"/>
                          <a:ea typeface="Times New Roman"/>
                          <a:cs typeface="Times New Roman"/>
                        </a:rPr>
                        <a:t>34</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Times New Roman"/>
                          <a:cs typeface="Times New Roman"/>
                        </a:rPr>
                        <a:t>78</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5740">
                <a:tc>
                  <a:txBody>
                    <a:bodyPr/>
                    <a:lstStyle/>
                    <a:p>
                      <a:pPr algn="ctr">
                        <a:spcAft>
                          <a:spcPts val="0"/>
                        </a:spcAft>
                      </a:pPr>
                      <a:r>
                        <a:rPr lang="en-US" sz="1800" dirty="0">
                          <a:latin typeface="Times New Roman"/>
                          <a:ea typeface="Times New Roman"/>
                          <a:cs typeface="Times New Roman"/>
                        </a:rPr>
                        <a:t>P7</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spcAft>
                          <a:spcPts val="0"/>
                        </a:spcAft>
                      </a:pPr>
                      <a:r>
                        <a:rPr lang="en-US" sz="1800">
                          <a:latin typeface="Times New Roman"/>
                          <a:ea typeface="Times New Roman"/>
                          <a:cs typeface="Times New Roman"/>
                        </a:rPr>
                        <a:t>5.5</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latin typeface="Times New Roman"/>
                          <a:ea typeface="Times New Roman"/>
                          <a:cs typeface="Times New Roman"/>
                        </a:rPr>
                        <a:t>35</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1800" dirty="0" smtClean="0">
                          <a:latin typeface="Times New Roman"/>
                          <a:ea typeface="Times New Roman"/>
                          <a:cs typeface="Times New Roman"/>
                        </a:rPr>
                        <a:t>80</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450">
                <a:tc>
                  <a:txBody>
                    <a:bodyPr/>
                    <a:lstStyle/>
                    <a:p>
                      <a:pPr algn="ctr">
                        <a:spcAft>
                          <a:spcPts val="0"/>
                        </a:spcAft>
                      </a:pPr>
                      <a:r>
                        <a:rPr lang="en-US" sz="1800" dirty="0">
                          <a:latin typeface="Times New Roman"/>
                          <a:ea typeface="Times New Roman"/>
                          <a:cs typeface="Times New Roman"/>
                        </a:rPr>
                        <a:t>P8</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spcAft>
                          <a:spcPts val="0"/>
                        </a:spcAft>
                      </a:pPr>
                      <a:r>
                        <a:rPr lang="en-US" sz="1800">
                          <a:latin typeface="Times New Roman"/>
                          <a:ea typeface="Times New Roman"/>
                          <a:cs typeface="Times New Roman"/>
                        </a:rPr>
                        <a:t>58</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Times New Roman"/>
                          <a:cs typeface="Times New Roman"/>
                        </a:rPr>
                        <a:t>37</a:t>
                      </a:r>
                      <a:endParaRPr lang="en-US" sz="18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dirty="0">
                          <a:latin typeface="Times New Roman"/>
                          <a:ea typeface="Times New Roman"/>
                          <a:cs typeface="Times New Roman"/>
                        </a:rPr>
                        <a:t>?</a:t>
                      </a:r>
                      <a:endParaRPr lang="en-US" sz="18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773002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274638"/>
            <a:ext cx="8229600" cy="1143000"/>
          </a:xfrm>
        </p:spPr>
        <p:txBody>
          <a:bodyPr>
            <a:normAutofit/>
          </a:bodyPr>
          <a:lstStyle/>
          <a:p>
            <a:r>
              <a:rPr lang="en-US" sz="3200" b="1" dirty="0">
                <a:solidFill>
                  <a:srgbClr val="FFC000"/>
                </a:solidFill>
                <a:latin typeface="Times" pitchFamily="18" charset="0"/>
              </a:rPr>
              <a:t>What is an Artificial Neural Network?</a:t>
            </a:r>
            <a:br>
              <a:rPr lang="en-US" sz="3200" b="1" dirty="0">
                <a:solidFill>
                  <a:srgbClr val="FFC000"/>
                </a:solidFill>
                <a:latin typeface="Times" pitchFamily="18" charset="0"/>
              </a:rPr>
            </a:br>
            <a:endParaRPr lang="en-US" sz="3200" dirty="0">
              <a:solidFill>
                <a:srgbClr val="FFC000"/>
              </a:solidFill>
              <a:latin typeface="Times"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200" dirty="0">
                <a:latin typeface="Times" pitchFamily="18" charset="0"/>
              </a:rPr>
              <a:t>Artificial Neural Networks are the computational models that are inspired by the human brain. Many of the recent advancements have been made in the field of Artificial Intelligence, including Voice Recognition, Image Recognition, Robotics using Artificial Neural Networks. Artificial Neural Networks are the biologically inspired simulations performed on the computer to perform certain specific tasks like –</a:t>
            </a:r>
          </a:p>
          <a:p>
            <a:pPr lvl="1" algn="just">
              <a:lnSpc>
                <a:spcPct val="150000"/>
              </a:lnSpc>
            </a:pPr>
            <a:r>
              <a:rPr lang="en-US" sz="2000" dirty="0">
                <a:latin typeface="Times" pitchFamily="18" charset="0"/>
              </a:rPr>
              <a:t>Clustering</a:t>
            </a:r>
          </a:p>
          <a:p>
            <a:pPr lvl="1" algn="just">
              <a:lnSpc>
                <a:spcPct val="150000"/>
              </a:lnSpc>
            </a:pPr>
            <a:r>
              <a:rPr lang="en-US" sz="2000" dirty="0">
                <a:latin typeface="Times" pitchFamily="18" charset="0"/>
              </a:rPr>
              <a:t>Classification</a:t>
            </a:r>
          </a:p>
          <a:p>
            <a:pPr lvl="1" algn="just">
              <a:lnSpc>
                <a:spcPct val="150000"/>
              </a:lnSpc>
            </a:pPr>
            <a:r>
              <a:rPr lang="en-US" sz="2000" dirty="0">
                <a:latin typeface="Times" pitchFamily="18" charset="0"/>
              </a:rPr>
              <a:t>Pattern Recognition</a:t>
            </a:r>
          </a:p>
          <a:p>
            <a:endParaRPr lang="en-US" dirty="0"/>
          </a:p>
        </p:txBody>
      </p:sp>
    </p:spTree>
    <p:extLst>
      <p:ext uri="{BB962C8B-B14F-4D97-AF65-F5344CB8AC3E}">
        <p14:creationId xmlns:p14="http://schemas.microsoft.com/office/powerpoint/2010/main" val="42467211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pitchFamily="18" charset="0"/>
              </a:rPr>
              <a:t>Artificial Neural Networks</a:t>
            </a:r>
            <a:endParaRPr lang="en-US" sz="3200" dirty="0">
              <a:solidFill>
                <a:srgbClr val="FFC000"/>
              </a:solidFill>
              <a:latin typeface="Times" pitchFamily="18" charset="0"/>
            </a:endParaRPr>
          </a:p>
        </p:txBody>
      </p:sp>
      <p:sp>
        <p:nvSpPr>
          <p:cNvPr id="3" name="Content Placeholder 2"/>
          <p:cNvSpPr>
            <a:spLocks noGrp="1"/>
          </p:cNvSpPr>
          <p:nvPr>
            <p:ph idx="1"/>
          </p:nvPr>
        </p:nvSpPr>
        <p:spPr>
          <a:xfrm>
            <a:off x="1775520" y="908720"/>
            <a:ext cx="8229600" cy="5544616"/>
          </a:xfrm>
        </p:spPr>
        <p:txBody>
          <a:bodyPr>
            <a:normAutofit fontScale="25000" lnSpcReduction="20000"/>
          </a:bodyPr>
          <a:lstStyle/>
          <a:p>
            <a:pPr algn="just">
              <a:lnSpc>
                <a:spcPct val="170000"/>
              </a:lnSpc>
            </a:pPr>
            <a:r>
              <a:rPr lang="en-US" sz="8000" b="1" dirty="0">
                <a:latin typeface="Times" pitchFamily="18" charset="0"/>
              </a:rPr>
              <a:t>Artificial Neural Networks, in general –</a:t>
            </a:r>
            <a:r>
              <a:rPr lang="en-US" sz="8000" dirty="0">
                <a:latin typeface="Times" pitchFamily="18" charset="0"/>
              </a:rPr>
              <a:t> is a biologically inspired network of artificial neurons configured to perform specific tasks.</a:t>
            </a:r>
          </a:p>
          <a:p>
            <a:pPr algn="just">
              <a:lnSpc>
                <a:spcPct val="170000"/>
              </a:lnSpc>
            </a:pPr>
            <a:r>
              <a:rPr lang="en-US" sz="8000" dirty="0">
                <a:latin typeface="Times" pitchFamily="18" charset="0"/>
              </a:rPr>
              <a:t>These biological methods of computing are considered to be the next major advancement in the Computing Industry.</a:t>
            </a:r>
          </a:p>
          <a:p>
            <a:pPr algn="just">
              <a:lnSpc>
                <a:spcPct val="170000"/>
              </a:lnSpc>
              <a:buNone/>
            </a:pPr>
            <a:r>
              <a:rPr lang="en-US" sz="8000" b="1" dirty="0">
                <a:latin typeface="Times" pitchFamily="18" charset="0"/>
              </a:rPr>
              <a:t>What is a Neural Network?</a:t>
            </a:r>
          </a:p>
          <a:p>
            <a:pPr algn="just">
              <a:lnSpc>
                <a:spcPct val="170000"/>
              </a:lnSpc>
              <a:buNone/>
            </a:pPr>
            <a:r>
              <a:rPr lang="en-US" sz="8000" dirty="0">
                <a:latin typeface="Times" pitchFamily="18" charset="0"/>
              </a:rPr>
              <a:t>	The term ‘Neural’ is derived from the human (animal) nervous system’s basic functional unit ‘neuron’ or nerve cells that are present in the brain and other parts of the human (animal) body. A neural network is a group of algorithms that certify the underlying relationship in a set of data similar to the human brain. The neural network helps to change the input so that the network gives the best result without redesigning the output procedure. You can also learn more about </a:t>
            </a:r>
            <a:r>
              <a:rPr lang="en-US" sz="8000" dirty="0">
                <a:latin typeface="Times" pitchFamily="18" charset="0"/>
                <a:hlinkClick r:id="rId2"/>
              </a:rPr>
              <a:t>ONNX</a:t>
            </a:r>
            <a:r>
              <a:rPr lang="en-US" sz="8000" dirty="0">
                <a:latin typeface="Times" pitchFamily="18" charset="0"/>
              </a:rPr>
              <a:t> in this insight.</a:t>
            </a:r>
          </a:p>
          <a:p>
            <a:endParaRPr lang="en-US" dirty="0"/>
          </a:p>
        </p:txBody>
      </p:sp>
    </p:spTree>
    <p:extLst>
      <p:ext uri="{BB962C8B-B14F-4D97-AF65-F5344CB8AC3E}">
        <p14:creationId xmlns:p14="http://schemas.microsoft.com/office/powerpoint/2010/main" val="154562756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IN" sz="3200" b="1" dirty="0">
                <a:solidFill>
                  <a:srgbClr val="FFC000"/>
                </a:solidFill>
                <a:latin typeface="Times" pitchFamily="18" charset="0"/>
              </a:rPr>
              <a:t>ANN &amp; BNN</a:t>
            </a:r>
            <a:endParaRPr lang="en-US" sz="3200" b="1" dirty="0">
              <a:solidFill>
                <a:srgbClr val="FFC000"/>
              </a:solidFill>
              <a:latin typeface="Times" pitchFamily="18" charset="0"/>
            </a:endParaRPr>
          </a:p>
        </p:txBody>
      </p:sp>
      <p:sp>
        <p:nvSpPr>
          <p:cNvPr id="3" name="Content Placeholder 2"/>
          <p:cNvSpPr>
            <a:spLocks noGrp="1"/>
          </p:cNvSpPr>
          <p:nvPr>
            <p:ph idx="1"/>
          </p:nvPr>
        </p:nvSpPr>
        <p:spPr>
          <a:xfrm>
            <a:off x="1919536" y="1124745"/>
            <a:ext cx="8229600" cy="4525963"/>
          </a:xfrm>
        </p:spPr>
        <p:txBody>
          <a:bodyPr/>
          <a:lstStyle/>
          <a:p>
            <a:pPr>
              <a:lnSpc>
                <a:spcPct val="150000"/>
              </a:lnSpc>
            </a:pPr>
            <a:r>
              <a:rPr lang="en-US" sz="2000" dirty="0">
                <a:latin typeface="Times" pitchFamily="18" charset="0"/>
              </a:rPr>
              <a:t>Artificial Neural Networks (ANN) &amp; Biological Neural Networks (BNN) – Difference</a:t>
            </a:r>
          </a:p>
          <a:p>
            <a:endParaRPr lang="en-US" dirty="0"/>
          </a:p>
        </p:txBody>
      </p:sp>
      <p:graphicFrame>
        <p:nvGraphicFramePr>
          <p:cNvPr id="4" name="Table 3"/>
          <p:cNvGraphicFramePr>
            <a:graphicFrameLocks noGrp="1"/>
          </p:cNvGraphicFramePr>
          <p:nvPr/>
        </p:nvGraphicFramePr>
        <p:xfrm>
          <a:off x="2063553" y="2287032"/>
          <a:ext cx="8064897" cy="3935730"/>
        </p:xfrm>
        <a:graphic>
          <a:graphicData uri="http://schemas.openxmlformats.org/drawingml/2006/table">
            <a:tbl>
              <a:tblPr firstRow="1" bandRow="1">
                <a:tableStyleId>{5C22544A-7EE6-4342-B048-85BDC9FD1C3A}</a:tableStyleId>
              </a:tblPr>
              <a:tblGrid>
                <a:gridCol w="2688299"/>
                <a:gridCol w="2688299"/>
                <a:gridCol w="2688299"/>
              </a:tblGrid>
              <a:tr h="606723">
                <a:tc>
                  <a:txBody>
                    <a:bodyPr/>
                    <a:lstStyle/>
                    <a:p>
                      <a:r>
                        <a:rPr lang="en-US" sz="1800" b="1" i="0" kern="1200" dirty="0" smtClean="0">
                          <a:solidFill>
                            <a:schemeClr val="lt1"/>
                          </a:solidFill>
                          <a:latin typeface="+mn-lt"/>
                          <a:ea typeface="+mn-ea"/>
                          <a:cs typeface="+mn-cs"/>
                        </a:rPr>
                        <a:t>Characteristics</a:t>
                      </a:r>
                      <a:endParaRPr lang="en-US" dirty="0"/>
                    </a:p>
                  </a:txBody>
                  <a:tcPr/>
                </a:tc>
                <a:tc>
                  <a:txBody>
                    <a:bodyPr/>
                    <a:lstStyle/>
                    <a:p>
                      <a:r>
                        <a:rPr lang="en-US" sz="1800" b="1" i="0" kern="1200" dirty="0" smtClean="0">
                          <a:solidFill>
                            <a:schemeClr val="lt1"/>
                          </a:solidFill>
                          <a:latin typeface="+mn-lt"/>
                          <a:ea typeface="+mn-ea"/>
                          <a:cs typeface="+mn-cs"/>
                        </a:rPr>
                        <a:t>Artificial Neural Network</a:t>
                      </a:r>
                      <a:endParaRPr lang="en-US" dirty="0"/>
                    </a:p>
                  </a:txBody>
                  <a:tcPr/>
                </a:tc>
                <a:tc>
                  <a:txBody>
                    <a:bodyPr/>
                    <a:lstStyle/>
                    <a:p>
                      <a:r>
                        <a:rPr lang="en-US" sz="1800" b="1" i="0" kern="1200" dirty="0" smtClean="0">
                          <a:solidFill>
                            <a:schemeClr val="lt1"/>
                          </a:solidFill>
                          <a:latin typeface="+mn-lt"/>
                          <a:ea typeface="+mn-ea"/>
                          <a:cs typeface="+mn-cs"/>
                        </a:rPr>
                        <a:t>Biological(Real) Neural Network</a:t>
                      </a:r>
                      <a:endParaRPr lang="en-US" dirty="0"/>
                    </a:p>
                  </a:txBody>
                  <a:tcPr/>
                </a:tc>
              </a:tr>
              <a:tr h="351514">
                <a:tc>
                  <a:txBody>
                    <a:bodyPr/>
                    <a:lstStyle/>
                    <a:p>
                      <a:r>
                        <a:rPr lang="en-US" sz="1800" b="1" i="0" kern="1200" dirty="0" smtClean="0">
                          <a:solidFill>
                            <a:schemeClr val="dk1"/>
                          </a:solidFill>
                          <a:latin typeface="+mj-lt"/>
                          <a:ea typeface="+mn-ea"/>
                          <a:cs typeface="+mn-cs"/>
                        </a:rPr>
                        <a:t>Speed</a:t>
                      </a:r>
                      <a:endParaRPr lang="en-US" dirty="0">
                        <a:latin typeface="+mj-lt"/>
                      </a:endParaRPr>
                    </a:p>
                  </a:txBody>
                  <a:tcPr/>
                </a:tc>
                <a:tc>
                  <a:txBody>
                    <a:bodyPr/>
                    <a:lstStyle/>
                    <a:p>
                      <a:pPr algn="just"/>
                      <a:r>
                        <a:rPr lang="en-US" sz="1800" b="0" i="0" kern="1200" dirty="0" smtClean="0">
                          <a:solidFill>
                            <a:schemeClr val="dk1"/>
                          </a:solidFill>
                          <a:latin typeface="+mj-lt"/>
                          <a:ea typeface="+mn-ea"/>
                          <a:cs typeface="+mn-cs"/>
                        </a:rPr>
                        <a:t>Faster in processing information. Response time is in nanoseconds.</a:t>
                      </a:r>
                      <a:endParaRPr lang="en-US" dirty="0">
                        <a:latin typeface="+mj-lt"/>
                      </a:endParaRPr>
                    </a:p>
                  </a:txBody>
                  <a:tcPr/>
                </a:tc>
                <a:tc>
                  <a:txBody>
                    <a:bodyPr/>
                    <a:lstStyle/>
                    <a:p>
                      <a:pPr algn="just"/>
                      <a:r>
                        <a:rPr lang="en-US" sz="1800" b="0" i="0" kern="1200" dirty="0" smtClean="0">
                          <a:solidFill>
                            <a:schemeClr val="dk1"/>
                          </a:solidFill>
                          <a:latin typeface="+mj-lt"/>
                          <a:ea typeface="+mn-ea"/>
                          <a:cs typeface="+mn-cs"/>
                        </a:rPr>
                        <a:t>Slower in processing information. The response time is in milliseconds.</a:t>
                      </a:r>
                      <a:endParaRPr lang="en-US" dirty="0">
                        <a:latin typeface="+mj-lt"/>
                      </a:endParaRPr>
                    </a:p>
                  </a:txBody>
                  <a:tcPr/>
                </a:tc>
              </a:tr>
              <a:tr h="351514">
                <a:tc>
                  <a:txBody>
                    <a:bodyPr/>
                    <a:lstStyle/>
                    <a:p>
                      <a:r>
                        <a:rPr lang="en-US" sz="1800" b="1" i="0" kern="1200" dirty="0" smtClean="0">
                          <a:solidFill>
                            <a:schemeClr val="dk1"/>
                          </a:solidFill>
                          <a:latin typeface="+mj-lt"/>
                          <a:ea typeface="+mn-ea"/>
                          <a:cs typeface="+mn-cs"/>
                        </a:rPr>
                        <a:t>Processing</a:t>
                      </a:r>
                      <a:endParaRPr lang="en-US" dirty="0">
                        <a:latin typeface="+mj-lt"/>
                      </a:endParaRPr>
                    </a:p>
                  </a:txBody>
                  <a:tcPr/>
                </a:tc>
                <a:tc>
                  <a:txBody>
                    <a:bodyPr/>
                    <a:lstStyle/>
                    <a:p>
                      <a:pPr algn="l" latinLnBrk="0"/>
                      <a:r>
                        <a:rPr lang="en-US" b="0" dirty="0">
                          <a:latin typeface="+mj-lt"/>
                        </a:rPr>
                        <a:t/>
                      </a:r>
                      <a:br>
                        <a:rPr lang="en-US" b="0" dirty="0">
                          <a:latin typeface="+mj-lt"/>
                        </a:rPr>
                      </a:br>
                      <a:r>
                        <a:rPr lang="en-US" b="0" dirty="0">
                          <a:latin typeface="+mj-lt"/>
                        </a:rPr>
                        <a:t>Serial processing.</a:t>
                      </a:r>
                    </a:p>
                  </a:txBody>
                  <a:tcPr marL="47625" marR="47625" marT="47625" marB="47625" anchor="ctr"/>
                </a:tc>
                <a:tc>
                  <a:txBody>
                    <a:bodyPr/>
                    <a:lstStyle/>
                    <a:p>
                      <a:r>
                        <a:rPr lang="en-US" sz="1800" b="0" i="0" kern="1200" dirty="0" smtClean="0">
                          <a:solidFill>
                            <a:schemeClr val="dk1"/>
                          </a:solidFill>
                          <a:latin typeface="+mj-lt"/>
                          <a:ea typeface="+mn-ea"/>
                          <a:cs typeface="+mn-cs"/>
                        </a:rPr>
                        <a:t>Massively parallel processing.</a:t>
                      </a:r>
                      <a:endParaRPr lang="en-US" dirty="0">
                        <a:latin typeface="+mj-lt"/>
                      </a:endParaRPr>
                    </a:p>
                  </a:txBody>
                  <a:tcPr/>
                </a:tc>
              </a:tr>
              <a:tr h="351514">
                <a:tc>
                  <a:txBody>
                    <a:bodyPr/>
                    <a:lstStyle/>
                    <a:p>
                      <a:r>
                        <a:rPr lang="en-US" sz="1800" b="1" i="0" kern="1200" dirty="0" smtClean="0">
                          <a:solidFill>
                            <a:schemeClr val="dk1"/>
                          </a:solidFill>
                          <a:latin typeface="+mj-lt"/>
                          <a:ea typeface="+mn-ea"/>
                          <a:cs typeface="+mn-cs"/>
                        </a:rPr>
                        <a:t>Size &amp; Complexity</a:t>
                      </a:r>
                      <a:endParaRPr lang="en-US" dirty="0">
                        <a:latin typeface="+mj-lt"/>
                      </a:endParaRPr>
                    </a:p>
                  </a:txBody>
                  <a:tcPr/>
                </a:tc>
                <a:tc>
                  <a:txBody>
                    <a:bodyPr/>
                    <a:lstStyle/>
                    <a:p>
                      <a:pPr algn="l" latinLnBrk="0"/>
                      <a:r>
                        <a:rPr lang="en-US" sz="1800" b="0" i="0" kern="1200" dirty="0" smtClean="0">
                          <a:solidFill>
                            <a:schemeClr val="dk1"/>
                          </a:solidFill>
                          <a:latin typeface="+mj-lt"/>
                          <a:ea typeface="+mn-ea"/>
                          <a:cs typeface="+mn-cs"/>
                        </a:rPr>
                        <a:t>Less size &amp; complexity. It does not perform complex pattern recognition tasks.</a:t>
                      </a:r>
                      <a:endParaRPr lang="en-US" b="0" dirty="0">
                        <a:latin typeface="+mj-lt"/>
                      </a:endParaRPr>
                    </a:p>
                  </a:txBody>
                  <a:tcPr marL="47625" marR="47625" marT="47625" marB="47625" anchor="ctr"/>
                </a:tc>
                <a:tc>
                  <a:txBody>
                    <a:bodyPr/>
                    <a:lstStyle/>
                    <a:p>
                      <a:r>
                        <a:rPr lang="en-US" sz="1800" b="0" i="0" kern="1200" dirty="0" smtClean="0">
                          <a:solidFill>
                            <a:schemeClr val="dk1"/>
                          </a:solidFill>
                          <a:latin typeface="+mj-lt"/>
                          <a:ea typeface="+mn-ea"/>
                          <a:cs typeface="+mn-cs"/>
                        </a:rPr>
                        <a:t>Highly complex and dense network of interconnected neurons containing neurons of the order of 1011 with 1015 of interconnections.&lt;strong</a:t>
                      </a:r>
                      <a:endParaRPr lang="en-US" dirty="0">
                        <a:latin typeface="+mj-lt"/>
                      </a:endParaRPr>
                    </a:p>
                  </a:txBody>
                  <a:tcPr/>
                </a:tc>
              </a:tr>
            </a:tbl>
          </a:graphicData>
        </a:graphic>
      </p:graphicFrame>
    </p:spTree>
    <p:extLst>
      <p:ext uri="{BB962C8B-B14F-4D97-AF65-F5344CB8AC3E}">
        <p14:creationId xmlns:p14="http://schemas.microsoft.com/office/powerpoint/2010/main" val="3651300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91545" y="1124745"/>
          <a:ext cx="8064897" cy="4454823"/>
        </p:xfrm>
        <a:graphic>
          <a:graphicData uri="http://schemas.openxmlformats.org/drawingml/2006/table">
            <a:tbl>
              <a:tblPr firstRow="1" bandRow="1">
                <a:tableStyleId>{5C22544A-7EE6-4342-B048-85BDC9FD1C3A}</a:tableStyleId>
              </a:tblPr>
              <a:tblGrid>
                <a:gridCol w="1800200"/>
                <a:gridCol w="2808312"/>
                <a:gridCol w="3456385"/>
              </a:tblGrid>
              <a:tr h="606723">
                <a:tc>
                  <a:txBody>
                    <a:bodyPr/>
                    <a:lstStyle/>
                    <a:p>
                      <a:r>
                        <a:rPr lang="en-US" sz="1800" b="1" i="0" kern="1200" dirty="0" smtClean="0">
                          <a:solidFill>
                            <a:schemeClr val="lt1"/>
                          </a:solidFill>
                          <a:latin typeface="+mn-lt"/>
                          <a:ea typeface="+mn-ea"/>
                          <a:cs typeface="+mn-cs"/>
                        </a:rPr>
                        <a:t>Characteristics</a:t>
                      </a:r>
                      <a:endParaRPr lang="en-US" dirty="0"/>
                    </a:p>
                  </a:txBody>
                  <a:tcPr/>
                </a:tc>
                <a:tc>
                  <a:txBody>
                    <a:bodyPr/>
                    <a:lstStyle/>
                    <a:p>
                      <a:r>
                        <a:rPr lang="en-US" sz="1800" b="1" i="0" kern="1200" dirty="0" smtClean="0">
                          <a:solidFill>
                            <a:schemeClr val="lt1"/>
                          </a:solidFill>
                          <a:latin typeface="+mn-lt"/>
                          <a:ea typeface="+mn-ea"/>
                          <a:cs typeface="+mn-cs"/>
                        </a:rPr>
                        <a:t>Artificial Neural Network</a:t>
                      </a:r>
                      <a:endParaRPr lang="en-US" dirty="0"/>
                    </a:p>
                  </a:txBody>
                  <a:tcPr/>
                </a:tc>
                <a:tc>
                  <a:txBody>
                    <a:bodyPr/>
                    <a:lstStyle/>
                    <a:p>
                      <a:r>
                        <a:rPr lang="en-US" sz="1800" b="1" i="0" kern="1200" dirty="0" smtClean="0">
                          <a:solidFill>
                            <a:schemeClr val="lt1"/>
                          </a:solidFill>
                          <a:latin typeface="+mn-lt"/>
                          <a:ea typeface="+mn-ea"/>
                          <a:cs typeface="+mn-cs"/>
                        </a:rPr>
                        <a:t>Biological(Real) Neural Network</a:t>
                      </a:r>
                      <a:endParaRPr lang="en-US" dirty="0"/>
                    </a:p>
                  </a:txBody>
                  <a:tcPr/>
                </a:tc>
              </a:tr>
              <a:tr h="351514">
                <a:tc>
                  <a:txBody>
                    <a:bodyPr/>
                    <a:lstStyle/>
                    <a:p>
                      <a:r>
                        <a:rPr lang="en-US" sz="1800" b="1" i="0" kern="1200" dirty="0" smtClean="0">
                          <a:solidFill>
                            <a:schemeClr val="dk1"/>
                          </a:solidFill>
                          <a:latin typeface="+mn-lt"/>
                          <a:ea typeface="+mn-ea"/>
                          <a:cs typeface="+mn-cs"/>
                        </a:rPr>
                        <a:t>Storage</a:t>
                      </a:r>
                      <a:endParaRPr lang="en-US" dirty="0">
                        <a:latin typeface="+mj-lt"/>
                      </a:endParaRPr>
                    </a:p>
                  </a:txBody>
                  <a:tcPr/>
                </a:tc>
                <a:tc>
                  <a:txBody>
                    <a:bodyPr/>
                    <a:lstStyle/>
                    <a:p>
                      <a:pPr algn="just"/>
                      <a:r>
                        <a:rPr lang="en-US" sz="1800" b="0" i="0" kern="1200" dirty="0" smtClean="0">
                          <a:solidFill>
                            <a:schemeClr val="dk1"/>
                          </a:solidFill>
                          <a:latin typeface="+mn-lt"/>
                          <a:ea typeface="+mn-ea"/>
                          <a:cs typeface="+mn-cs"/>
                        </a:rPr>
                        <a:t>Information storage is replaceable means new data can be added by deleting an old one.</a:t>
                      </a:r>
                      <a:endParaRPr lang="en-US" dirty="0">
                        <a:latin typeface="+mj-lt"/>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Information storage is adaptable means new information is added by adjusting the interconnection strengths without destroying old information</a:t>
                      </a:r>
                      <a:endParaRPr lang="en-US" sz="1800" kern="1200" dirty="0" smtClean="0">
                        <a:solidFill>
                          <a:schemeClr val="dk1"/>
                        </a:solidFill>
                        <a:latin typeface="+mn-lt"/>
                        <a:ea typeface="+mn-ea"/>
                        <a:cs typeface="+mn-cs"/>
                      </a:endParaRPr>
                    </a:p>
                    <a:p>
                      <a:pPr algn="just"/>
                      <a:endParaRPr lang="en-US" dirty="0">
                        <a:latin typeface="+mj-lt"/>
                      </a:endParaRPr>
                    </a:p>
                  </a:txBody>
                  <a:tcPr/>
                </a:tc>
              </a:tr>
              <a:tr h="351514">
                <a:tc>
                  <a:txBody>
                    <a:bodyPr/>
                    <a:lstStyle/>
                    <a:p>
                      <a:r>
                        <a:rPr lang="en-US" sz="1800" b="1" i="0" kern="1200" dirty="0" smtClean="0">
                          <a:solidFill>
                            <a:schemeClr val="dk1"/>
                          </a:solidFill>
                          <a:latin typeface="+mn-lt"/>
                          <a:ea typeface="+mn-ea"/>
                          <a:cs typeface="+mn-cs"/>
                        </a:rPr>
                        <a:t>Fault tolerance</a:t>
                      </a:r>
                      <a:endParaRPr lang="en-US" dirty="0">
                        <a:latin typeface="+mj-lt"/>
                      </a:endParaRPr>
                    </a:p>
                  </a:txBody>
                  <a:tcPr/>
                </a:tc>
                <a:tc>
                  <a:txBody>
                    <a:bodyPr/>
                    <a:lstStyle/>
                    <a:p>
                      <a:pPr algn="l" latinLnBrk="0"/>
                      <a:r>
                        <a:rPr lang="en-US" sz="1800" b="0" i="0" kern="1200" dirty="0" smtClean="0">
                          <a:solidFill>
                            <a:schemeClr val="dk1"/>
                          </a:solidFill>
                          <a:latin typeface="+mn-lt"/>
                          <a:ea typeface="+mn-ea"/>
                          <a:cs typeface="+mn-cs"/>
                        </a:rPr>
                        <a:t>Fault intolerant. Information once corrupted cannot be retrieved in case of failure of the system.</a:t>
                      </a:r>
                      <a:endParaRPr lang="en-US" b="0" dirty="0">
                        <a:latin typeface="+mj-lt"/>
                      </a:endParaRPr>
                    </a:p>
                  </a:txBody>
                  <a:tcPr marL="47625" marR="47625" marT="47625" marB="47625" anchor="ctr"/>
                </a:tc>
                <a:tc>
                  <a:txBody>
                    <a:bodyPr/>
                    <a:lstStyle/>
                    <a:p>
                      <a:endParaRPr lang="en-US" dirty="0">
                        <a:latin typeface="+mj-lt"/>
                      </a:endParaRPr>
                    </a:p>
                  </a:txBody>
                  <a:tcPr/>
                </a:tc>
              </a:tr>
              <a:tr h="351514">
                <a:tc>
                  <a:txBody>
                    <a:bodyPr/>
                    <a:lstStyle/>
                    <a:p>
                      <a:r>
                        <a:rPr lang="en-US" sz="1800" b="1" i="0" kern="1200" dirty="0" smtClean="0">
                          <a:solidFill>
                            <a:schemeClr val="dk1"/>
                          </a:solidFill>
                          <a:latin typeface="+mn-lt"/>
                          <a:ea typeface="+mn-ea"/>
                          <a:cs typeface="+mn-cs"/>
                        </a:rPr>
                        <a:t>Control Mechanism</a:t>
                      </a:r>
                      <a:endParaRPr lang="en-US" dirty="0">
                        <a:latin typeface="+mj-lt"/>
                      </a:endParaRPr>
                    </a:p>
                  </a:txBody>
                  <a:tcPr/>
                </a:tc>
                <a:tc>
                  <a:txBody>
                    <a:bodyPr/>
                    <a:lstStyle/>
                    <a:p>
                      <a:pPr algn="l" latinLnBrk="0"/>
                      <a:r>
                        <a:rPr lang="en-US" sz="1800" b="0" i="0" kern="1200" dirty="0" smtClean="0">
                          <a:solidFill>
                            <a:schemeClr val="dk1"/>
                          </a:solidFill>
                          <a:latin typeface="+mn-lt"/>
                          <a:ea typeface="+mn-ea"/>
                          <a:cs typeface="+mn-cs"/>
                        </a:rPr>
                        <a:t>There is a control unit for controlling computing activities</a:t>
                      </a:r>
                      <a:endParaRPr lang="en-US" b="0" dirty="0">
                        <a:latin typeface="+mj-lt"/>
                      </a:endParaRPr>
                    </a:p>
                  </a:txBody>
                  <a:tcPr marL="47625" marR="47625" marT="47625" marB="47625" anchor="ctr"/>
                </a:tc>
                <a:tc>
                  <a:txBody>
                    <a:bodyPr/>
                    <a:lstStyle/>
                    <a:p>
                      <a:r>
                        <a:rPr lang="en-US" sz="1800" b="0" i="0" kern="1200" dirty="0" smtClean="0">
                          <a:solidFill>
                            <a:schemeClr val="dk1"/>
                          </a:solidFill>
                          <a:latin typeface="+mn-lt"/>
                          <a:ea typeface="+mn-ea"/>
                          <a:cs typeface="+mn-cs"/>
                        </a:rPr>
                        <a:t>No specific control mechanism external to the computing task.</a:t>
                      </a:r>
                      <a:endParaRPr lang="en-US" dirty="0">
                        <a:latin typeface="+mj-lt"/>
                      </a:endParaRPr>
                    </a:p>
                  </a:txBody>
                  <a:tcPr/>
                </a:tc>
              </a:tr>
            </a:tbl>
          </a:graphicData>
        </a:graphic>
      </p:graphicFrame>
      <p:sp>
        <p:nvSpPr>
          <p:cNvPr id="5" name="Title 1"/>
          <p:cNvSpPr>
            <a:spLocks noGrp="1"/>
          </p:cNvSpPr>
          <p:nvPr>
            <p:ph type="title"/>
          </p:nvPr>
        </p:nvSpPr>
        <p:spPr>
          <a:xfrm>
            <a:off x="1981200" y="44624"/>
            <a:ext cx="8229600" cy="1143000"/>
          </a:xfrm>
        </p:spPr>
        <p:txBody>
          <a:bodyPr>
            <a:normAutofit/>
          </a:bodyPr>
          <a:lstStyle/>
          <a:p>
            <a:r>
              <a:rPr lang="en-IN" sz="3200" b="1" dirty="0">
                <a:solidFill>
                  <a:srgbClr val="FFC000"/>
                </a:solidFill>
                <a:latin typeface="Times" pitchFamily="18" charset="0"/>
              </a:rPr>
              <a:t>ANN &amp; BNN</a:t>
            </a:r>
            <a:endParaRPr lang="en-US" sz="3200" b="1" dirty="0">
              <a:solidFill>
                <a:srgbClr val="FFC000"/>
              </a:solidFill>
              <a:latin typeface="Times" pitchFamily="18" charset="0"/>
            </a:endParaRPr>
          </a:p>
        </p:txBody>
      </p:sp>
    </p:spTree>
    <p:extLst>
      <p:ext uri="{BB962C8B-B14F-4D97-AF65-F5344CB8AC3E}">
        <p14:creationId xmlns:p14="http://schemas.microsoft.com/office/powerpoint/2010/main" val="37859194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Artificial Neural Networks</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124744"/>
            <a:ext cx="8229600" cy="5400600"/>
          </a:xfrm>
        </p:spPr>
        <p:txBody>
          <a:bodyPr>
            <a:normAutofit fontScale="92500" lnSpcReduction="20000"/>
          </a:bodyPr>
          <a:lstStyle/>
          <a:p>
            <a:pPr algn="just">
              <a:lnSpc>
                <a:spcPct val="150000"/>
              </a:lnSpc>
            </a:pPr>
            <a:r>
              <a:rPr lang="en-US" sz="2000" dirty="0">
                <a:latin typeface="Times New Roman" pitchFamily="18" charset="0"/>
                <a:cs typeface="Times New Roman" pitchFamily="18" charset="0"/>
              </a:rPr>
              <a:t>Artificial Neural Networks are used to process the information the way biological systems process analog signals like image and sound.</a:t>
            </a:r>
          </a:p>
          <a:p>
            <a:pPr algn="just">
              <a:lnSpc>
                <a:spcPct val="150000"/>
              </a:lnSpc>
              <a:buNone/>
            </a:pPr>
            <a:r>
              <a:rPr lang="en-US" sz="2000" b="1" dirty="0">
                <a:latin typeface="Times New Roman" pitchFamily="18" charset="0"/>
                <a:cs typeface="Times New Roman" pitchFamily="18" charset="0"/>
              </a:rPr>
              <a:t>Types of ANN</a:t>
            </a:r>
          </a:p>
          <a:p>
            <a:pPr>
              <a:lnSpc>
                <a:spcPct val="150000"/>
              </a:lnSpc>
              <a:buNone/>
            </a:pPr>
            <a:r>
              <a:rPr lang="en-US" sz="2000" b="1" dirty="0">
                <a:latin typeface="Times New Roman" pitchFamily="18" charset="0"/>
                <a:cs typeface="Times New Roman" pitchFamily="18" charset="0"/>
              </a:rPr>
              <a:t>Feed forward networks</a:t>
            </a:r>
          </a:p>
          <a:p>
            <a:pPr>
              <a:lnSpc>
                <a:spcPct val="150000"/>
              </a:lnSpc>
            </a:pPr>
            <a:r>
              <a:rPr lang="en-US" sz="2000" dirty="0">
                <a:latin typeface="Times New Roman" pitchFamily="18" charset="0"/>
                <a:cs typeface="Times New Roman" pitchFamily="18" charset="0"/>
              </a:rPr>
              <a:t>Information only flows one way</a:t>
            </a:r>
          </a:p>
          <a:p>
            <a:pPr>
              <a:lnSpc>
                <a:spcPct val="150000"/>
              </a:lnSpc>
            </a:pPr>
            <a:r>
              <a:rPr lang="en-US" sz="2000" dirty="0">
                <a:latin typeface="Times New Roman" pitchFamily="18" charset="0"/>
                <a:cs typeface="Times New Roman" pitchFamily="18" charset="0"/>
              </a:rPr>
              <a:t>One input pattern produces one output</a:t>
            </a:r>
          </a:p>
          <a:p>
            <a:pPr>
              <a:lnSpc>
                <a:spcPct val="150000"/>
              </a:lnSpc>
            </a:pPr>
            <a:r>
              <a:rPr lang="en-US" sz="2000" dirty="0">
                <a:latin typeface="Times New Roman" pitchFamily="18" charset="0"/>
                <a:cs typeface="Times New Roman" pitchFamily="18" charset="0"/>
              </a:rPr>
              <a:t>No sense of time (or memory of previous state)</a:t>
            </a:r>
          </a:p>
          <a:p>
            <a:pPr>
              <a:lnSpc>
                <a:spcPct val="150000"/>
              </a:lnSpc>
              <a:buNone/>
            </a:pPr>
            <a:r>
              <a:rPr lang="en-US" sz="2000" b="1" dirty="0" err="1">
                <a:latin typeface="Times New Roman" pitchFamily="18" charset="0"/>
                <a:cs typeface="Times New Roman" pitchFamily="18" charset="0"/>
              </a:rPr>
              <a:t>Recurrency</a:t>
            </a:r>
            <a:endParaRPr lang="en-US" sz="2000" b="1"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Nodes connect back to other nodes or Themselves</a:t>
            </a:r>
          </a:p>
          <a:p>
            <a:pPr>
              <a:lnSpc>
                <a:spcPct val="150000"/>
              </a:lnSpc>
            </a:pPr>
            <a:r>
              <a:rPr lang="en-US" sz="2000" dirty="0">
                <a:latin typeface="Times New Roman" pitchFamily="18" charset="0"/>
                <a:cs typeface="Times New Roman" pitchFamily="18" charset="0"/>
              </a:rPr>
              <a:t>Information flow is multidirectional</a:t>
            </a:r>
          </a:p>
          <a:p>
            <a:pPr>
              <a:lnSpc>
                <a:spcPct val="150000"/>
              </a:lnSpc>
            </a:pPr>
            <a:r>
              <a:rPr lang="en-US" sz="2000" dirty="0">
                <a:latin typeface="Times New Roman" pitchFamily="18" charset="0"/>
                <a:cs typeface="Times New Roman" pitchFamily="18" charset="0"/>
              </a:rPr>
              <a:t>Sense of time and memory of previous state(s)</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72833827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a:latin typeface="Times" pitchFamily="18" charset="0"/>
              </a:rPr>
              <a:t>Firstly, it helps us understand the impact of increasing / decreasing the dataset vertically or horizontally on computational time.</a:t>
            </a:r>
          </a:p>
          <a:p>
            <a:pPr algn="just">
              <a:lnSpc>
                <a:spcPct val="150000"/>
              </a:lnSpc>
            </a:pPr>
            <a:r>
              <a:rPr lang="en-US" sz="2000" dirty="0">
                <a:latin typeface="Times" pitchFamily="18" charset="0"/>
              </a:rPr>
              <a:t>Secondly, it helps us understand the situations or cases where the model fits best.</a:t>
            </a:r>
          </a:p>
          <a:p>
            <a:pPr algn="just">
              <a:lnSpc>
                <a:spcPct val="150000"/>
              </a:lnSpc>
            </a:pPr>
            <a:r>
              <a:rPr lang="en-US" sz="2000" dirty="0">
                <a:latin typeface="Times" pitchFamily="18" charset="0"/>
              </a:rPr>
              <a:t>Thirdly, it also helps us explain why certain model works better in certain environment or situations.</a:t>
            </a:r>
          </a:p>
          <a:p>
            <a:pPr>
              <a:buNone/>
            </a:pPr>
            <a:endParaRPr lang="en-US" dirty="0"/>
          </a:p>
        </p:txBody>
      </p:sp>
      <p:sp>
        <p:nvSpPr>
          <p:cNvPr id="4" name="Title 1"/>
          <p:cNvSpPr>
            <a:spLocks noGrp="1"/>
          </p:cNvSpPr>
          <p:nvPr>
            <p:ph type="title"/>
          </p:nvPr>
        </p:nvSpPr>
        <p:spPr>
          <a:xfrm>
            <a:off x="1559496"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How Artificial Neural Networks Works?</a:t>
            </a:r>
            <a:endParaRPr lang="en-US" sz="32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5514100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C000"/>
                </a:solidFill>
                <a:latin typeface="Times" pitchFamily="18" charset="0"/>
              </a:rPr>
              <a:t>Formulation of Neural network</a:t>
            </a:r>
            <a:br>
              <a:rPr lang="en-US" sz="3200" b="1" dirty="0">
                <a:solidFill>
                  <a:srgbClr val="FFC000"/>
                </a:solidFill>
                <a:latin typeface="Times" pitchFamily="18" charset="0"/>
              </a:rPr>
            </a:br>
            <a:endParaRPr lang="en-US" sz="3200" dirty="0">
              <a:solidFill>
                <a:srgbClr val="FFC000"/>
              </a:solidFill>
              <a:latin typeface="Times" pitchFamily="18" charset="0"/>
            </a:endParaRPr>
          </a:p>
        </p:txBody>
      </p:sp>
      <p:sp>
        <p:nvSpPr>
          <p:cNvPr id="3" name="Content Placeholder 2"/>
          <p:cNvSpPr>
            <a:spLocks noGrp="1"/>
          </p:cNvSpPr>
          <p:nvPr>
            <p:ph idx="1"/>
          </p:nvPr>
        </p:nvSpPr>
        <p:spPr/>
        <p:txBody>
          <a:bodyPr/>
          <a:lstStyle/>
          <a:p>
            <a:pPr algn="just">
              <a:lnSpc>
                <a:spcPct val="150000"/>
              </a:lnSpc>
            </a:pPr>
            <a:r>
              <a:rPr lang="en-US" sz="2000" dirty="0">
                <a:latin typeface="Times" pitchFamily="18" charset="0"/>
              </a:rPr>
              <a:t>We will start with understanding formulation of a simple hidden layer neural network. A simple neural network can be represented as shown in the figure below:</a:t>
            </a:r>
          </a:p>
          <a:p>
            <a:endParaRPr lang="en-US" dirty="0"/>
          </a:p>
        </p:txBody>
      </p:sp>
      <p:pic>
        <p:nvPicPr>
          <p:cNvPr id="1026" name="Picture 2" descr="ANN"/>
          <p:cNvPicPr>
            <a:picLocks noChangeAspect="1" noChangeArrowheads="1"/>
          </p:cNvPicPr>
          <p:nvPr/>
        </p:nvPicPr>
        <p:blipFill>
          <a:blip r:embed="rId2" cstate="print"/>
          <a:srcRect/>
          <a:stretch>
            <a:fillRect/>
          </a:stretch>
        </p:blipFill>
        <p:spPr bwMode="auto">
          <a:xfrm>
            <a:off x="4799856" y="3068960"/>
            <a:ext cx="3333750" cy="2981326"/>
          </a:xfrm>
          <a:prstGeom prst="rect">
            <a:avLst/>
          </a:prstGeom>
          <a:noFill/>
        </p:spPr>
      </p:pic>
    </p:spTree>
    <p:extLst>
      <p:ext uri="{BB962C8B-B14F-4D97-AF65-F5344CB8AC3E}">
        <p14:creationId xmlns:p14="http://schemas.microsoft.com/office/powerpoint/2010/main" val="1774109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Noise Models and Their PDF </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559496" y="980728"/>
            <a:ext cx="8229600" cy="5544616"/>
          </a:xfrm>
        </p:spPr>
        <p:txBody>
          <a:bodyPr>
            <a:normAutofit fontScale="25000" lnSpcReduction="20000"/>
          </a:bodyPr>
          <a:lstStyle/>
          <a:p>
            <a:pPr>
              <a:lnSpc>
                <a:spcPct val="170000"/>
              </a:lnSpc>
            </a:pPr>
            <a:r>
              <a:rPr lang="en-US" sz="5800" dirty="0">
                <a:latin typeface="Times New Roman" pitchFamily="18" charset="0"/>
                <a:cs typeface="Times New Roman" pitchFamily="18" charset="0"/>
              </a:rPr>
              <a:t>Different models for the image noise term η(x, y)</a:t>
            </a:r>
          </a:p>
          <a:p>
            <a:pPr>
              <a:lnSpc>
                <a:spcPct val="170000"/>
              </a:lnSpc>
            </a:pPr>
            <a:r>
              <a:rPr lang="en-US" sz="5800" dirty="0">
                <a:latin typeface="Times New Roman" pitchFamily="18" charset="0"/>
                <a:cs typeface="Times New Roman" pitchFamily="18" charset="0"/>
              </a:rPr>
              <a:t>Gaussian(Most common model)</a:t>
            </a:r>
          </a:p>
          <a:p>
            <a:pPr>
              <a:lnSpc>
                <a:spcPct val="170000"/>
              </a:lnSpc>
            </a:pPr>
            <a:r>
              <a:rPr lang="en-US" sz="5800" dirty="0">
                <a:latin typeface="Times New Roman" pitchFamily="18" charset="0"/>
                <a:cs typeface="Times New Roman" pitchFamily="18" charset="0"/>
              </a:rPr>
              <a:t>Rayleigh(non negative)</a:t>
            </a:r>
          </a:p>
          <a:p>
            <a:pPr lvl="1">
              <a:lnSpc>
                <a:spcPct val="170000"/>
              </a:lnSpc>
              <a:buFont typeface="Wingdings" pitchFamily="2" charset="2"/>
              <a:buChar char="q"/>
            </a:pPr>
            <a:r>
              <a:rPr lang="en-IN" sz="5800" dirty="0">
                <a:latin typeface="Times New Roman" pitchFamily="18" charset="0"/>
                <a:cs typeface="Times New Roman" pitchFamily="18" charset="0"/>
              </a:rPr>
              <a:t>	noise in radar range and velocity images</a:t>
            </a:r>
            <a:endParaRPr lang="en-US" sz="5800" dirty="0">
              <a:latin typeface="Times New Roman" pitchFamily="18" charset="0"/>
              <a:cs typeface="Times New Roman" pitchFamily="18" charset="0"/>
            </a:endParaRPr>
          </a:p>
          <a:p>
            <a:pPr>
              <a:lnSpc>
                <a:spcPct val="170000"/>
              </a:lnSpc>
            </a:pPr>
            <a:r>
              <a:rPr lang="en-US" sz="5800" dirty="0" err="1">
                <a:latin typeface="Times New Roman" pitchFamily="18" charset="0"/>
                <a:cs typeface="Times New Roman" pitchFamily="18" charset="0"/>
              </a:rPr>
              <a:t>Erlang</a:t>
            </a:r>
            <a:r>
              <a:rPr lang="en-US" sz="5800" dirty="0">
                <a:latin typeface="Times New Roman" pitchFamily="18" charset="0"/>
                <a:cs typeface="Times New Roman" pitchFamily="18" charset="0"/>
              </a:rPr>
              <a:t> or Gamma, Exponential</a:t>
            </a:r>
          </a:p>
          <a:p>
            <a:pPr lvl="1">
              <a:lnSpc>
                <a:spcPct val="170000"/>
              </a:lnSpc>
              <a:buFont typeface="Wingdings" pitchFamily="2" charset="2"/>
              <a:buChar char="q"/>
            </a:pPr>
            <a:r>
              <a:rPr lang="en-IN" sz="5800" dirty="0">
                <a:latin typeface="Times New Roman" pitchFamily="18" charset="0"/>
                <a:cs typeface="Times New Roman" pitchFamily="18" charset="0"/>
              </a:rPr>
              <a:t>Noise in laser images</a:t>
            </a:r>
            <a:endParaRPr lang="en-US" sz="5800" dirty="0">
              <a:latin typeface="Times New Roman" pitchFamily="18" charset="0"/>
              <a:cs typeface="Times New Roman" pitchFamily="18" charset="0"/>
            </a:endParaRPr>
          </a:p>
          <a:p>
            <a:pPr>
              <a:lnSpc>
                <a:spcPct val="170000"/>
              </a:lnSpc>
            </a:pPr>
            <a:r>
              <a:rPr lang="en-US" sz="5800" dirty="0">
                <a:latin typeface="Times New Roman" pitchFamily="18" charset="0"/>
                <a:cs typeface="Times New Roman" pitchFamily="18" charset="0"/>
              </a:rPr>
              <a:t>Uniform</a:t>
            </a:r>
          </a:p>
          <a:p>
            <a:pPr lvl="1">
              <a:lnSpc>
                <a:spcPct val="170000"/>
              </a:lnSpc>
              <a:buFont typeface="Wingdings" pitchFamily="2" charset="2"/>
              <a:buChar char="q"/>
            </a:pPr>
            <a:r>
              <a:rPr lang="en-IN" sz="5800" dirty="0">
                <a:latin typeface="Times New Roman" pitchFamily="18" charset="0"/>
                <a:cs typeface="Times New Roman" pitchFamily="18" charset="0"/>
              </a:rPr>
              <a:t>Models quantization noise</a:t>
            </a:r>
            <a:endParaRPr lang="en-US" sz="5800" dirty="0">
              <a:latin typeface="Times New Roman" pitchFamily="18" charset="0"/>
              <a:cs typeface="Times New Roman" pitchFamily="18" charset="0"/>
            </a:endParaRPr>
          </a:p>
          <a:p>
            <a:pPr>
              <a:lnSpc>
                <a:spcPct val="170000"/>
              </a:lnSpc>
            </a:pPr>
            <a:r>
              <a:rPr lang="en-US" sz="5800" dirty="0">
                <a:latin typeface="Times New Roman" pitchFamily="18" charset="0"/>
                <a:cs typeface="Times New Roman" pitchFamily="18" charset="0"/>
              </a:rPr>
              <a:t>Salt and pepper noise(Impulse)</a:t>
            </a:r>
          </a:p>
          <a:p>
            <a:pPr lvl="1">
              <a:lnSpc>
                <a:spcPct val="170000"/>
              </a:lnSpc>
            </a:pPr>
            <a:r>
              <a:rPr lang="en-IN" sz="5800" dirty="0">
                <a:latin typeface="Times New Roman" pitchFamily="18" charset="0"/>
                <a:cs typeface="Times New Roman" pitchFamily="18" charset="0"/>
              </a:rPr>
              <a:t>Models malfunctioning pixels or timing </a:t>
            </a:r>
          </a:p>
          <a:p>
            <a:pPr lvl="1">
              <a:lnSpc>
                <a:spcPct val="170000"/>
              </a:lnSpc>
              <a:buNone/>
            </a:pPr>
            <a:r>
              <a:rPr lang="en-IN" sz="5800" dirty="0">
                <a:latin typeface="Times New Roman" pitchFamily="18" charset="0"/>
                <a:cs typeface="Times New Roman" pitchFamily="18" charset="0"/>
              </a:rPr>
              <a:t>          errors</a:t>
            </a:r>
            <a:endParaRPr lang="en-US" sz="5800" dirty="0">
              <a:latin typeface="Times New Roman" pitchFamily="18" charset="0"/>
              <a:cs typeface="Times New Roman" pitchFamily="18" charset="0"/>
            </a:endParaRPr>
          </a:p>
          <a:p>
            <a:pPr>
              <a:lnSpc>
                <a:spcPct val="170000"/>
              </a:lnSpc>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6600056" y="1484785"/>
            <a:ext cx="3962772" cy="4946129"/>
          </a:xfrm>
          <a:prstGeom prst="rect">
            <a:avLst/>
          </a:prstGeom>
          <a:noFill/>
          <a:ln w="9525">
            <a:noFill/>
            <a:miter lim="800000"/>
            <a:headEnd/>
            <a:tailEnd/>
          </a:ln>
        </p:spPr>
      </p:pic>
    </p:spTree>
    <p:extLst>
      <p:ext uri="{BB962C8B-B14F-4D97-AF65-F5344CB8AC3E}">
        <p14:creationId xmlns:p14="http://schemas.microsoft.com/office/powerpoint/2010/main" val="6525666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68761"/>
            <a:ext cx="8229600" cy="4525963"/>
          </a:xfrm>
        </p:spPr>
        <p:txBody>
          <a:bodyPr>
            <a:normAutofit fontScale="92500" lnSpcReduction="10000"/>
          </a:bodyPr>
          <a:lstStyle/>
          <a:p>
            <a:pPr algn="just">
              <a:lnSpc>
                <a:spcPct val="170000"/>
              </a:lnSpc>
            </a:pPr>
            <a:r>
              <a:rPr lang="en-US" sz="2200" dirty="0">
                <a:latin typeface="Times" pitchFamily="18" charset="0"/>
              </a:rPr>
              <a:t>The linkages between nodes are the most crucial finding in an ANN. We will get back to “how to find the weight of each linkage” after discussing the broad framework. </a:t>
            </a:r>
          </a:p>
          <a:p>
            <a:pPr algn="just">
              <a:lnSpc>
                <a:spcPct val="170000"/>
              </a:lnSpc>
            </a:pPr>
            <a:r>
              <a:rPr lang="en-US" sz="2200" dirty="0">
                <a:latin typeface="Times" pitchFamily="18" charset="0"/>
              </a:rPr>
              <a:t>The only known values in the above diagram are the inputs. Lets call the inputs as I1, I2 and I3, Hidden states as H1,H2.H3 and H4, Outputs as O1 and O2.</a:t>
            </a:r>
          </a:p>
          <a:p>
            <a:pPr algn="just">
              <a:lnSpc>
                <a:spcPct val="170000"/>
              </a:lnSpc>
            </a:pPr>
            <a:r>
              <a:rPr lang="en-US" sz="2200" dirty="0">
                <a:latin typeface="Times" pitchFamily="18" charset="0"/>
              </a:rPr>
              <a:t> The weights of the linkages can be denoted with following notation:</a:t>
            </a:r>
          </a:p>
          <a:p>
            <a:pPr algn="just">
              <a:lnSpc>
                <a:spcPct val="170000"/>
              </a:lnSpc>
              <a:buNone/>
            </a:pPr>
            <a:r>
              <a:rPr lang="en-US" sz="2200" dirty="0">
                <a:latin typeface="Times" pitchFamily="18" charset="0"/>
              </a:rPr>
              <a:t>		W(I1H1) is the weight of linkage between I1 and H1 nodes.</a:t>
            </a:r>
          </a:p>
          <a:p>
            <a:pPr>
              <a:buNone/>
            </a:pPr>
            <a:endParaRPr lang="en-US" dirty="0"/>
          </a:p>
        </p:txBody>
      </p:sp>
      <p:sp>
        <p:nvSpPr>
          <p:cNvPr id="4" name="Title 1"/>
          <p:cNvSpPr>
            <a:spLocks noGrp="1"/>
          </p:cNvSpPr>
          <p:nvPr>
            <p:ph type="title"/>
          </p:nvPr>
        </p:nvSpPr>
        <p:spPr>
          <a:xfrm>
            <a:off x="1981200" y="274638"/>
            <a:ext cx="8229600" cy="1143000"/>
          </a:xfrm>
        </p:spPr>
        <p:txBody>
          <a:bodyPr>
            <a:normAutofit/>
          </a:bodyPr>
          <a:lstStyle/>
          <a:p>
            <a:r>
              <a:rPr lang="en-US" sz="3200" b="1" dirty="0">
                <a:solidFill>
                  <a:srgbClr val="FFC000"/>
                </a:solidFill>
                <a:latin typeface="Times" pitchFamily="18" charset="0"/>
              </a:rPr>
              <a:t>Formulation of Neural network</a:t>
            </a:r>
            <a:br>
              <a:rPr lang="en-US" sz="3200" b="1" dirty="0">
                <a:solidFill>
                  <a:srgbClr val="FFC000"/>
                </a:solidFill>
                <a:latin typeface="Times" pitchFamily="18" charset="0"/>
              </a:rPr>
            </a:br>
            <a:endParaRPr lang="en-US" sz="3200" dirty="0">
              <a:solidFill>
                <a:srgbClr val="FFC000"/>
              </a:solidFill>
              <a:latin typeface="Times" pitchFamily="18" charset="0"/>
            </a:endParaRPr>
          </a:p>
        </p:txBody>
      </p:sp>
    </p:spTree>
    <p:extLst>
      <p:ext uri="{BB962C8B-B14F-4D97-AF65-F5344CB8AC3E}">
        <p14:creationId xmlns:p14="http://schemas.microsoft.com/office/powerpoint/2010/main" val="161931677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32656"/>
            <a:ext cx="8229600" cy="1143000"/>
          </a:xfrm>
        </p:spPr>
        <p:txBody>
          <a:bodyPr>
            <a:normAutofit fontScale="90000"/>
          </a:bodyPr>
          <a:lstStyle/>
          <a:p>
            <a:r>
              <a:rPr lang="en-US" sz="3600" b="1" dirty="0">
                <a:solidFill>
                  <a:srgbClr val="FFC000"/>
                </a:solidFill>
                <a:latin typeface="Times" pitchFamily="18" charset="0"/>
              </a:rPr>
              <a:t>Framework in which ANN work:</a:t>
            </a:r>
            <a:r>
              <a:rPr lang="en-US" dirty="0" smtClean="0">
                <a:latin typeface="Times" pitchFamily="18" charset="0"/>
              </a:rPr>
              <a:t/>
            </a:r>
            <a:br>
              <a:rPr lang="en-US" dirty="0" smtClean="0">
                <a:latin typeface="Times" pitchFamily="18" charset="0"/>
              </a:rPr>
            </a:br>
            <a:endParaRPr lang="en-US" dirty="0"/>
          </a:p>
        </p:txBody>
      </p:sp>
      <p:sp>
        <p:nvSpPr>
          <p:cNvPr id="3" name="Content Placeholder 2"/>
          <p:cNvSpPr>
            <a:spLocks noGrp="1"/>
          </p:cNvSpPr>
          <p:nvPr>
            <p:ph idx="1"/>
          </p:nvPr>
        </p:nvSpPr>
        <p:spPr>
          <a:xfrm>
            <a:off x="1981200" y="836713"/>
            <a:ext cx="8229600" cy="4525963"/>
          </a:xfrm>
        </p:spPr>
        <p:txBody>
          <a:bodyPr>
            <a:normAutofit/>
          </a:bodyPr>
          <a:lstStyle/>
          <a:p>
            <a:r>
              <a:rPr lang="en-US" sz="2000" dirty="0">
                <a:latin typeface="Times" pitchFamily="18" charset="0"/>
              </a:rPr>
              <a:t>Following is the framework in which artificial neural networks (ANN) work:</a:t>
            </a:r>
            <a:endParaRPr lang="en-US" sz="2000" dirty="0">
              <a:latin typeface="Times" pitchFamily="18" charset="0"/>
            </a:endParaRPr>
          </a:p>
        </p:txBody>
      </p:sp>
      <p:pic>
        <p:nvPicPr>
          <p:cNvPr id="132098" name="Picture 2" descr="flowchart ANN"/>
          <p:cNvPicPr>
            <a:picLocks noChangeAspect="1" noChangeArrowheads="1"/>
          </p:cNvPicPr>
          <p:nvPr/>
        </p:nvPicPr>
        <p:blipFill>
          <a:blip r:embed="rId2" cstate="print"/>
          <a:srcRect/>
          <a:stretch>
            <a:fillRect/>
          </a:stretch>
        </p:blipFill>
        <p:spPr bwMode="auto">
          <a:xfrm>
            <a:off x="2855640" y="1484784"/>
            <a:ext cx="6732240" cy="5040790"/>
          </a:xfrm>
          <a:prstGeom prst="rect">
            <a:avLst/>
          </a:prstGeom>
          <a:noFill/>
        </p:spPr>
      </p:pic>
    </p:spTree>
    <p:extLst>
      <p:ext uri="{BB962C8B-B14F-4D97-AF65-F5344CB8AC3E}">
        <p14:creationId xmlns:p14="http://schemas.microsoft.com/office/powerpoint/2010/main" val="230599183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332656"/>
            <a:ext cx="8229600" cy="1143000"/>
          </a:xfrm>
        </p:spPr>
        <p:txBody>
          <a:bodyPr>
            <a:normAutofit fontScale="90000"/>
          </a:bodyPr>
          <a:lstStyle/>
          <a:p>
            <a:r>
              <a:rPr lang="en-US" sz="3600" b="1" dirty="0">
                <a:solidFill>
                  <a:srgbClr val="FFC000"/>
                </a:solidFill>
                <a:latin typeface="Times" pitchFamily="18" charset="0"/>
              </a:rPr>
              <a:t>Few statistical details about the framework</a:t>
            </a:r>
            <a:r>
              <a:rPr lang="en-US" b="1" dirty="0" smtClean="0"/>
              <a:t/>
            </a:r>
            <a:br>
              <a:rPr lang="en-US" b="1" dirty="0" smtClean="0"/>
            </a:br>
            <a:endParaRPr lang="en-US" dirty="0"/>
          </a:p>
        </p:txBody>
      </p:sp>
      <p:sp>
        <p:nvSpPr>
          <p:cNvPr id="3" name="Content Placeholder 2"/>
          <p:cNvSpPr>
            <a:spLocks noGrp="1"/>
          </p:cNvSpPr>
          <p:nvPr>
            <p:ph idx="1"/>
          </p:nvPr>
        </p:nvSpPr>
        <p:spPr>
          <a:xfrm>
            <a:off x="1981200" y="908721"/>
            <a:ext cx="8229600" cy="4525963"/>
          </a:xfrm>
        </p:spPr>
        <p:txBody>
          <a:bodyPr>
            <a:normAutofit/>
          </a:bodyPr>
          <a:lstStyle/>
          <a:p>
            <a:pPr algn="just">
              <a:lnSpc>
                <a:spcPct val="150000"/>
              </a:lnSpc>
            </a:pPr>
            <a:r>
              <a:rPr lang="en-US" sz="2000" dirty="0">
                <a:latin typeface="Times" pitchFamily="18" charset="0"/>
              </a:rPr>
              <a:t>Every linkage calculation in an Artificial Neural Network (ANN) is similar. In general, we assume a sigmoid relationship between the input variables and the activation rate of hidden nodes or between the hidden nodes and the activation rate of output nodes. Let’s prepare the equation to find activation rate of H1.</a:t>
            </a:r>
          </a:p>
          <a:p>
            <a:pPr algn="just">
              <a:lnSpc>
                <a:spcPct val="150000"/>
              </a:lnSpc>
            </a:pPr>
            <a:r>
              <a:rPr lang="en-US" sz="1900" b="1" dirty="0" err="1">
                <a:latin typeface="Times" pitchFamily="18" charset="0"/>
              </a:rPr>
              <a:t>Logit</a:t>
            </a:r>
            <a:r>
              <a:rPr lang="en-US" sz="1900" b="1" dirty="0">
                <a:latin typeface="Times" pitchFamily="18" charset="0"/>
              </a:rPr>
              <a:t> (H1) = W(I1H1) * I1 + W(I2H1) * I2 + W(I3H1) * I3 + Constant = f</a:t>
            </a:r>
            <a:endParaRPr lang="en-US" sz="1900" dirty="0">
              <a:latin typeface="Times" pitchFamily="18" charset="0"/>
            </a:endParaRPr>
          </a:p>
          <a:p>
            <a:pPr algn="just">
              <a:lnSpc>
                <a:spcPct val="150000"/>
              </a:lnSpc>
              <a:buNone/>
            </a:pPr>
            <a:r>
              <a:rPr lang="en-US" sz="2000" b="1" dirty="0">
                <a:latin typeface="Times" pitchFamily="18" charset="0"/>
              </a:rPr>
              <a:t>                                      = &gt; P(H1) = 1/(1+e^(-f))</a:t>
            </a:r>
            <a:endParaRPr lang="en-US" sz="2000" dirty="0">
              <a:latin typeface="Times" pitchFamily="18" charset="0"/>
            </a:endParaRPr>
          </a:p>
          <a:p>
            <a:pPr algn="just">
              <a:lnSpc>
                <a:spcPct val="150000"/>
              </a:lnSpc>
              <a:buNone/>
            </a:pPr>
            <a:r>
              <a:rPr lang="en-US" sz="2000" dirty="0">
                <a:latin typeface="Times" pitchFamily="18" charset="0"/>
              </a:rPr>
              <a:t>Following is how the sigmoid relationship looks like :</a:t>
            </a:r>
          </a:p>
          <a:p>
            <a:endParaRPr lang="en-US" dirty="0"/>
          </a:p>
        </p:txBody>
      </p:sp>
      <p:pic>
        <p:nvPicPr>
          <p:cNvPr id="134146" name="Picture 2" descr="SigmoidFunction_701"/>
          <p:cNvPicPr>
            <a:picLocks noChangeAspect="1" noChangeArrowheads="1"/>
          </p:cNvPicPr>
          <p:nvPr/>
        </p:nvPicPr>
        <p:blipFill>
          <a:blip r:embed="rId2" cstate="print"/>
          <a:srcRect/>
          <a:stretch>
            <a:fillRect/>
          </a:stretch>
        </p:blipFill>
        <p:spPr bwMode="auto">
          <a:xfrm>
            <a:off x="7464153" y="4365105"/>
            <a:ext cx="3203849" cy="2162547"/>
          </a:xfrm>
          <a:prstGeom prst="rect">
            <a:avLst/>
          </a:prstGeom>
          <a:noFill/>
        </p:spPr>
      </p:pic>
    </p:spTree>
    <p:extLst>
      <p:ext uri="{BB962C8B-B14F-4D97-AF65-F5344CB8AC3E}">
        <p14:creationId xmlns:p14="http://schemas.microsoft.com/office/powerpoint/2010/main" val="16954103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Artificial Neuron System</a:t>
            </a:r>
            <a:endParaRPr lang="en-US" sz="3200" dirty="0">
              <a:solidFill>
                <a:srgbClr val="FFC000"/>
              </a:solidFill>
              <a:latin typeface="Times New Roman" pitchFamily="18" charset="0"/>
              <a:cs typeface="Times New Roman" pitchFamily="18" charset="0"/>
            </a:endParaRPr>
          </a:p>
        </p:txBody>
      </p:sp>
      <p:pic>
        <p:nvPicPr>
          <p:cNvPr id="92162" name="Picture 2"/>
          <p:cNvPicPr>
            <a:picLocks noChangeAspect="1" noChangeArrowheads="1"/>
          </p:cNvPicPr>
          <p:nvPr/>
        </p:nvPicPr>
        <p:blipFill>
          <a:blip r:embed="rId2" cstate="print"/>
          <a:srcRect/>
          <a:stretch>
            <a:fillRect/>
          </a:stretch>
        </p:blipFill>
        <p:spPr bwMode="auto">
          <a:xfrm>
            <a:off x="2207568" y="1412776"/>
            <a:ext cx="5343990" cy="4248472"/>
          </a:xfrm>
          <a:prstGeom prst="rect">
            <a:avLst/>
          </a:prstGeom>
          <a:noFill/>
          <a:ln w="9525">
            <a:noFill/>
            <a:miter lim="800000"/>
            <a:headEnd/>
            <a:tailEnd/>
          </a:ln>
        </p:spPr>
      </p:pic>
      <p:sp>
        <p:nvSpPr>
          <p:cNvPr id="5" name="Rectangle 4"/>
          <p:cNvSpPr/>
          <p:nvPr/>
        </p:nvSpPr>
        <p:spPr>
          <a:xfrm>
            <a:off x="8363744" y="2924944"/>
            <a:ext cx="2304256" cy="1477328"/>
          </a:xfrm>
          <a:prstGeom prst="rect">
            <a:avLst/>
          </a:prstGeom>
        </p:spPr>
        <p:txBody>
          <a:bodyPr wrap="square">
            <a:spAutoFit/>
          </a:bodyPr>
          <a:lstStyle/>
          <a:p>
            <a:pPr marL="0" lvl="1">
              <a:lnSpc>
                <a:spcPct val="150000"/>
              </a:lnSpc>
              <a:buFont typeface="Arial" pitchFamily="34" charset="0"/>
              <a:buChar char="•"/>
            </a:pPr>
            <a:r>
              <a:rPr lang="en-US" sz="2000" dirty="0">
                <a:latin typeface="Times New Roman" pitchFamily="18" charset="0"/>
                <a:cs typeface="Times New Roman" pitchFamily="18" charset="0"/>
              </a:rPr>
              <a:t>Input layer</a:t>
            </a:r>
          </a:p>
          <a:p>
            <a:pPr marL="0" lvl="1">
              <a:lnSpc>
                <a:spcPct val="150000"/>
              </a:lnSpc>
              <a:buFont typeface="Arial" pitchFamily="34" charset="0"/>
              <a:buChar char="•"/>
            </a:pPr>
            <a:r>
              <a:rPr lang="en-US" sz="2000" dirty="0">
                <a:latin typeface="Times New Roman" pitchFamily="18" charset="0"/>
                <a:cs typeface="Times New Roman" pitchFamily="18" charset="0"/>
              </a:rPr>
              <a:t>Hidden layer</a:t>
            </a:r>
          </a:p>
          <a:p>
            <a:pPr marL="0" lvl="1">
              <a:lnSpc>
                <a:spcPct val="150000"/>
              </a:lnSpc>
              <a:buFont typeface="Arial" pitchFamily="34" charset="0"/>
              <a:buChar char="•"/>
            </a:pPr>
            <a:r>
              <a:rPr lang="en-US" sz="2000" dirty="0">
                <a:latin typeface="Times New Roman" pitchFamily="18" charset="0"/>
                <a:cs typeface="Times New Roman" pitchFamily="18" charset="0"/>
              </a:rPr>
              <a:t>Output layer</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2206827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C000"/>
                </a:solidFill>
                <a:latin typeface="Times New Roman" pitchFamily="18" charset="0"/>
                <a:cs typeface="Times New Roman" pitchFamily="18" charset="0"/>
              </a:rPr>
              <a:t>Block Diagram off Neural</a:t>
            </a:r>
            <a:br>
              <a:rPr lang="en-US" sz="3200" b="1" dirty="0">
                <a:solidFill>
                  <a:srgbClr val="FFC000"/>
                </a:solidFill>
                <a:latin typeface="Times New Roman" pitchFamily="18" charset="0"/>
                <a:cs typeface="Times New Roman" pitchFamily="18" charset="0"/>
              </a:rPr>
            </a:br>
            <a:r>
              <a:rPr lang="en-US" sz="3200" b="1" dirty="0">
                <a:solidFill>
                  <a:srgbClr val="FFC000"/>
                </a:solidFill>
                <a:latin typeface="Times New Roman" pitchFamily="18" charset="0"/>
                <a:cs typeface="Times New Roman" pitchFamily="18" charset="0"/>
              </a:rPr>
              <a:t>Architecture</a:t>
            </a:r>
            <a:endParaRPr lang="en-US" sz="3200" dirty="0">
              <a:solidFill>
                <a:srgbClr val="FFC000"/>
              </a:solidFill>
              <a:latin typeface="Times New Roman" pitchFamily="18" charset="0"/>
              <a:cs typeface="Times New Roman" pitchFamily="18" charset="0"/>
            </a:endParaRPr>
          </a:p>
        </p:txBody>
      </p:sp>
      <p:pic>
        <p:nvPicPr>
          <p:cNvPr id="93186" name="Picture 2"/>
          <p:cNvPicPr>
            <a:picLocks noChangeAspect="1" noChangeArrowheads="1"/>
          </p:cNvPicPr>
          <p:nvPr/>
        </p:nvPicPr>
        <p:blipFill>
          <a:blip r:embed="rId2" cstate="print"/>
          <a:srcRect/>
          <a:stretch>
            <a:fillRect/>
          </a:stretch>
        </p:blipFill>
        <p:spPr bwMode="auto">
          <a:xfrm>
            <a:off x="2311512" y="1412776"/>
            <a:ext cx="7384888" cy="5046340"/>
          </a:xfrm>
          <a:prstGeom prst="rect">
            <a:avLst/>
          </a:prstGeom>
          <a:noFill/>
          <a:ln w="9525">
            <a:noFill/>
            <a:miter lim="800000"/>
            <a:headEnd/>
            <a:tailEnd/>
          </a:ln>
        </p:spPr>
      </p:pic>
    </p:spTree>
    <p:extLst>
      <p:ext uri="{BB962C8B-B14F-4D97-AF65-F5344CB8AC3E}">
        <p14:creationId xmlns:p14="http://schemas.microsoft.com/office/powerpoint/2010/main" val="6729517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 A neural network can perform tasks that a linear program cannot. </a:t>
            </a:r>
          </a:p>
          <a:p>
            <a:pPr algn="just">
              <a:lnSpc>
                <a:spcPct val="150000"/>
              </a:lnSpc>
            </a:pPr>
            <a:r>
              <a:rPr lang="en-US" sz="2000" dirty="0">
                <a:latin typeface="Times New Roman" pitchFamily="18" charset="0"/>
                <a:cs typeface="Times New Roman" pitchFamily="18" charset="0"/>
              </a:rPr>
              <a:t>When an element of the neural network fails, it can continue without any problem by their parallel nature.</a:t>
            </a:r>
          </a:p>
          <a:p>
            <a:pPr algn="just">
              <a:lnSpc>
                <a:spcPct val="150000"/>
              </a:lnSpc>
            </a:pPr>
            <a:r>
              <a:rPr lang="en-US" sz="2000" dirty="0">
                <a:latin typeface="Times New Roman" pitchFamily="18" charset="0"/>
                <a:cs typeface="Times New Roman" pitchFamily="18" charset="0"/>
              </a:rPr>
              <a:t>A neural network learns and does not need to be reprogrammed.</a:t>
            </a:r>
          </a:p>
          <a:p>
            <a:pPr algn="just">
              <a:lnSpc>
                <a:spcPct val="150000"/>
              </a:lnSpc>
            </a:pPr>
            <a:r>
              <a:rPr lang="en-US" sz="2000" dirty="0">
                <a:latin typeface="Times New Roman" pitchFamily="18" charset="0"/>
                <a:cs typeface="Times New Roman" pitchFamily="18" charset="0"/>
              </a:rPr>
              <a:t> It works even in the presence of noise with good quality output.</a:t>
            </a:r>
            <a:endParaRPr lang="en-US" sz="2000" dirty="0">
              <a:latin typeface="Times New Roman" pitchFamily="18" charset="0"/>
              <a:cs typeface="Times New Roman" pitchFamily="18" charset="0"/>
            </a:endParaRPr>
          </a:p>
        </p:txBody>
      </p:sp>
      <p:sp>
        <p:nvSpPr>
          <p:cNvPr id="4" name="Title 3"/>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Advantages</a:t>
            </a:r>
            <a:r>
              <a:rPr lang="en-US" b="1" dirty="0" smtClean="0"/>
              <a:t/>
            </a:r>
            <a:br>
              <a:rPr lang="en-US" b="1" dirty="0" smtClean="0"/>
            </a:br>
            <a:endParaRPr lang="en-US" dirty="0"/>
          </a:p>
        </p:txBody>
      </p:sp>
    </p:spTree>
    <p:extLst>
      <p:ext uri="{BB962C8B-B14F-4D97-AF65-F5344CB8AC3E}">
        <p14:creationId xmlns:p14="http://schemas.microsoft.com/office/powerpoint/2010/main" val="21921184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Disadvantages</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The neural network needs training to operate.</a:t>
            </a:r>
          </a:p>
          <a:p>
            <a:pPr algn="just">
              <a:lnSpc>
                <a:spcPct val="150000"/>
              </a:lnSpc>
            </a:pPr>
            <a:r>
              <a:rPr lang="en-US" sz="2000" dirty="0">
                <a:latin typeface="Times New Roman" pitchFamily="18" charset="0"/>
                <a:cs typeface="Times New Roman" pitchFamily="18" charset="0"/>
              </a:rPr>
              <a:t>The architecture of a neural network is different from the architecture of</a:t>
            </a:r>
          </a:p>
          <a:p>
            <a:pPr algn="just">
              <a:lnSpc>
                <a:spcPct val="150000"/>
              </a:lnSpc>
              <a:buNone/>
            </a:pPr>
            <a:r>
              <a:rPr lang="en-US" sz="2000" dirty="0">
                <a:latin typeface="Times New Roman" pitchFamily="18" charset="0"/>
                <a:cs typeface="Times New Roman" pitchFamily="18" charset="0"/>
              </a:rPr>
              <a:t>	microprocessors therefore needs to be emulated.</a:t>
            </a:r>
          </a:p>
          <a:p>
            <a:pPr algn="just">
              <a:lnSpc>
                <a:spcPct val="150000"/>
              </a:lnSpc>
            </a:pPr>
            <a:r>
              <a:rPr lang="en-US" sz="2000" dirty="0">
                <a:latin typeface="Times New Roman" pitchFamily="18" charset="0"/>
                <a:cs typeface="Times New Roman" pitchFamily="18" charset="0"/>
              </a:rPr>
              <a:t>Requires high processing time for large neural networks.</a:t>
            </a:r>
          </a:p>
          <a:p>
            <a:pPr algn="just">
              <a:lnSpc>
                <a:spcPct val="150000"/>
              </a:lnSpc>
            </a:pPr>
            <a:r>
              <a:rPr lang="en-US" sz="2000" dirty="0">
                <a:latin typeface="Times New Roman" pitchFamily="18" charset="0"/>
                <a:cs typeface="Times New Roman" pitchFamily="18" charset="0"/>
              </a:rPr>
              <a:t>As the number of neurons increases the network becomes complex.</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7059797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Applications</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pPr>
              <a:lnSpc>
                <a:spcPct val="150000"/>
              </a:lnSpc>
            </a:pPr>
            <a:r>
              <a:rPr lang="en-US" sz="2000" dirty="0">
                <a:latin typeface="Times New Roman" pitchFamily="18" charset="0"/>
                <a:cs typeface="Times New Roman" pitchFamily="18" charset="0"/>
              </a:rPr>
              <a:t>Pattern Matching</a:t>
            </a:r>
          </a:p>
          <a:p>
            <a:pPr>
              <a:lnSpc>
                <a:spcPct val="150000"/>
              </a:lnSpc>
            </a:pPr>
            <a:r>
              <a:rPr lang="en-US" sz="2000" dirty="0">
                <a:latin typeface="Times New Roman" pitchFamily="18" charset="0"/>
                <a:cs typeface="Times New Roman" pitchFamily="18" charset="0"/>
              </a:rPr>
              <a:t>Pattern Recognition</a:t>
            </a:r>
          </a:p>
          <a:p>
            <a:pPr>
              <a:lnSpc>
                <a:spcPct val="150000"/>
              </a:lnSpc>
            </a:pPr>
            <a:r>
              <a:rPr lang="en-US" sz="2000" dirty="0">
                <a:latin typeface="Times New Roman" pitchFamily="18" charset="0"/>
                <a:cs typeface="Times New Roman" pitchFamily="18" charset="0"/>
              </a:rPr>
              <a:t>Optimization</a:t>
            </a:r>
          </a:p>
          <a:p>
            <a:pPr>
              <a:lnSpc>
                <a:spcPct val="150000"/>
              </a:lnSpc>
            </a:pPr>
            <a:r>
              <a:rPr lang="en-US" sz="2000" dirty="0">
                <a:latin typeface="Times New Roman" pitchFamily="18" charset="0"/>
                <a:cs typeface="Times New Roman" pitchFamily="18" charset="0"/>
              </a:rPr>
              <a:t>Vector Quantization</a:t>
            </a:r>
          </a:p>
          <a:p>
            <a:pPr>
              <a:lnSpc>
                <a:spcPct val="150000"/>
              </a:lnSpc>
            </a:pPr>
            <a:r>
              <a:rPr lang="en-US" sz="2000" dirty="0">
                <a:latin typeface="Times New Roman" pitchFamily="18" charset="0"/>
                <a:cs typeface="Times New Roman" pitchFamily="18" charset="0"/>
              </a:rPr>
              <a:t>Data Clustering</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2604904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Mixture of Gaussian</a:t>
            </a:r>
          </a:p>
        </p:txBody>
      </p:sp>
      <p:sp>
        <p:nvSpPr>
          <p:cNvPr id="4" name="Content Placeholder 3">
            <a:extLst>
              <a:ext uri="{FF2B5EF4-FFF2-40B4-BE49-F238E27FC236}">
                <a16:creationId xmlns="" xmlns:a16="http://schemas.microsoft.com/office/drawing/2014/main" id="{B7A7D244-5279-460C-86B3-BE79D556E318}"/>
              </a:ext>
            </a:extLst>
          </p:cNvPr>
          <p:cNvSpPr>
            <a:spLocks noGrp="1"/>
          </p:cNvSpPr>
          <p:nvPr>
            <p:ph idx="1"/>
          </p:nvPr>
        </p:nvSpPr>
        <p:spPr>
          <a:xfrm>
            <a:off x="1981200" y="1071173"/>
            <a:ext cx="8229600" cy="4525963"/>
          </a:xfrm>
        </p:spPr>
        <p:txBody>
          <a:bodyPr>
            <a:normAutofit/>
          </a:bodyPr>
          <a:lstStyle/>
          <a:p>
            <a:r>
              <a:rPr lang="en-US" sz="2200" dirty="0">
                <a:latin typeface="Times New Roman" panose="02020603050405020304" pitchFamily="18" charset="0"/>
                <a:cs typeface="Times New Roman" panose="02020603050405020304" pitchFamily="18" charset="0"/>
              </a:rPr>
              <a:t>Gaussian Mixture is a function that includes multiple Gaussians equal to the total number of clusters formed. Each Gaussian in the mixture carries some parameters which are: </a:t>
            </a:r>
          </a:p>
          <a:p>
            <a:pPr marL="900113" indent="-368300"/>
            <a:r>
              <a:rPr lang="en-US" sz="2200" dirty="0">
                <a:latin typeface="Times New Roman" panose="02020603050405020304" pitchFamily="18" charset="0"/>
                <a:cs typeface="Times New Roman" panose="02020603050405020304" pitchFamily="18" charset="0"/>
              </a:rPr>
              <a:t>A mean, that defines the center.</a:t>
            </a:r>
          </a:p>
          <a:p>
            <a:pPr marL="900113" indent="-368300"/>
            <a:r>
              <a:rPr lang="en-US" sz="2200" dirty="0">
                <a:latin typeface="Times New Roman" panose="02020603050405020304" pitchFamily="18" charset="0"/>
                <a:cs typeface="Times New Roman" panose="02020603050405020304" pitchFamily="18" charset="0"/>
              </a:rPr>
              <a:t>A covariance, that defines the width.</a:t>
            </a:r>
          </a:p>
          <a:p>
            <a:pPr marL="900113" indent="-368300"/>
            <a:r>
              <a:rPr lang="en-US" sz="2200" dirty="0">
                <a:latin typeface="Times New Roman" panose="02020603050405020304" pitchFamily="18" charset="0"/>
                <a:cs typeface="Times New Roman" panose="02020603050405020304" pitchFamily="18" charset="0"/>
              </a:rPr>
              <a:t>A probability.</a:t>
            </a:r>
            <a:endParaRPr lang="en-IN" sz="2200" dirty="0">
              <a:latin typeface="Times New Roman" panose="02020603050405020304" pitchFamily="18" charset="0"/>
              <a:cs typeface="Times New Roman" panose="02020603050405020304" pitchFamily="18" charset="0"/>
            </a:endParaRPr>
          </a:p>
          <a:p>
            <a:pPr marL="95250" indent="355600"/>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5186D473-FEA0-4C7A-92E5-3006D96418CA}"/>
              </a:ext>
            </a:extLst>
          </p:cNvPr>
          <p:cNvPicPr>
            <a:picLocks noChangeAspect="1"/>
          </p:cNvPicPr>
          <p:nvPr/>
        </p:nvPicPr>
        <p:blipFill>
          <a:blip r:embed="rId2" cstate="print"/>
          <a:stretch>
            <a:fillRect/>
          </a:stretch>
        </p:blipFill>
        <p:spPr>
          <a:xfrm>
            <a:off x="3143672" y="3284984"/>
            <a:ext cx="5904656" cy="3241558"/>
          </a:xfrm>
          <a:prstGeom prst="rect">
            <a:avLst/>
          </a:prstGeom>
        </p:spPr>
      </p:pic>
    </p:spTree>
    <p:extLst>
      <p:ext uri="{BB962C8B-B14F-4D97-AF65-F5344CB8AC3E}">
        <p14:creationId xmlns:p14="http://schemas.microsoft.com/office/powerpoint/2010/main" val="388250204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Mixture of Gaussian</a:t>
            </a:r>
          </a:p>
        </p:txBody>
      </p:sp>
      <p:sp>
        <p:nvSpPr>
          <p:cNvPr id="4" name="Content Placeholder 3">
            <a:extLst>
              <a:ext uri="{FF2B5EF4-FFF2-40B4-BE49-F238E27FC236}">
                <a16:creationId xmlns="" xmlns:a16="http://schemas.microsoft.com/office/drawing/2014/main" id="{B7A7D244-5279-460C-86B3-BE79D556E318}"/>
              </a:ext>
            </a:extLst>
          </p:cNvPr>
          <p:cNvSpPr>
            <a:spLocks noGrp="1"/>
          </p:cNvSpPr>
          <p:nvPr>
            <p:ph idx="1"/>
          </p:nvPr>
        </p:nvSpPr>
        <p:spPr>
          <a:xfrm>
            <a:off x="2063552" y="904479"/>
            <a:ext cx="8229600" cy="4525963"/>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Gaussian Mixture is a function that includes multiple Gaussians equal to the total number of clusters formed. Each Gaussian in the mixture carries some parameters which are: </a:t>
            </a:r>
          </a:p>
          <a:p>
            <a:pPr marL="900113" indent="-368300">
              <a:lnSpc>
                <a:spcPct val="150000"/>
              </a:lnSpc>
            </a:pPr>
            <a:r>
              <a:rPr lang="en-US" sz="2000" dirty="0">
                <a:latin typeface="Times New Roman" panose="02020603050405020304" pitchFamily="18" charset="0"/>
                <a:cs typeface="Times New Roman" panose="02020603050405020304" pitchFamily="18" charset="0"/>
              </a:rPr>
              <a:t>A mean, that defines the center.</a:t>
            </a:r>
          </a:p>
          <a:p>
            <a:pPr marL="900113" indent="-368300">
              <a:lnSpc>
                <a:spcPct val="150000"/>
              </a:lnSpc>
            </a:pPr>
            <a:r>
              <a:rPr lang="en-US" sz="2000" dirty="0">
                <a:latin typeface="Times New Roman" panose="02020603050405020304" pitchFamily="18" charset="0"/>
                <a:cs typeface="Times New Roman" panose="02020603050405020304" pitchFamily="18" charset="0"/>
              </a:rPr>
              <a:t>A covariance, that defines the width.</a:t>
            </a:r>
          </a:p>
          <a:p>
            <a:pPr marL="900113" indent="-368300">
              <a:lnSpc>
                <a:spcPct val="150000"/>
              </a:lnSpc>
            </a:pPr>
            <a:r>
              <a:rPr lang="en-US" sz="2000" dirty="0">
                <a:latin typeface="Times New Roman" panose="02020603050405020304" pitchFamily="18" charset="0"/>
                <a:cs typeface="Times New Roman" panose="02020603050405020304" pitchFamily="18" charset="0"/>
              </a:rPr>
              <a:t>A probability.</a:t>
            </a:r>
            <a:endParaRPr lang="en-IN" sz="2000" dirty="0">
              <a:latin typeface="Times New Roman" panose="02020603050405020304" pitchFamily="18" charset="0"/>
              <a:cs typeface="Times New Roman" panose="02020603050405020304" pitchFamily="18" charset="0"/>
            </a:endParaRPr>
          </a:p>
          <a:p>
            <a:pPr marL="355600" indent="-355600">
              <a:lnSpc>
                <a:spcPct val="150000"/>
              </a:lnSpc>
            </a:pPr>
            <a:r>
              <a:rPr lang="en-US" sz="2000" dirty="0">
                <a:latin typeface="Times New Roman" panose="02020603050405020304" pitchFamily="18" charset="0"/>
                <a:cs typeface="Times New Roman" panose="02020603050405020304" pitchFamily="18" charset="0"/>
              </a:rPr>
              <a:t>There are three clusters that mean three Gaussian functions. </a:t>
            </a:r>
          </a:p>
          <a:p>
            <a:pPr marL="355600" indent="-355600">
              <a:lnSpc>
                <a:spcPct val="150000"/>
              </a:lnSpc>
            </a:pPr>
            <a:r>
              <a:rPr lang="en-US" sz="2000" dirty="0">
                <a:latin typeface="Times New Roman" panose="02020603050405020304" pitchFamily="18" charset="0"/>
                <a:cs typeface="Times New Roman" panose="02020603050405020304" pitchFamily="18" charset="0"/>
              </a:rPr>
              <a:t>Each Gaussian explains the data present in each of the clusters available. </a:t>
            </a:r>
          </a:p>
        </p:txBody>
      </p:sp>
      <p:pic>
        <p:nvPicPr>
          <p:cNvPr id="5" name="Picture 4">
            <a:extLst>
              <a:ext uri="{FF2B5EF4-FFF2-40B4-BE49-F238E27FC236}">
                <a16:creationId xmlns="" xmlns:a16="http://schemas.microsoft.com/office/drawing/2014/main" id="{C97C8F8A-D88F-4B46-879F-2713E3FDB62D}"/>
              </a:ext>
            </a:extLst>
          </p:cNvPr>
          <p:cNvPicPr>
            <a:picLocks noChangeAspect="1"/>
          </p:cNvPicPr>
          <p:nvPr/>
        </p:nvPicPr>
        <p:blipFill>
          <a:blip r:embed="rId2" cstate="print"/>
          <a:stretch>
            <a:fillRect/>
          </a:stretch>
        </p:blipFill>
        <p:spPr>
          <a:xfrm>
            <a:off x="2567608" y="5085184"/>
            <a:ext cx="6192688" cy="1023988"/>
          </a:xfrm>
          <a:prstGeom prst="rect">
            <a:avLst/>
          </a:prstGeom>
        </p:spPr>
      </p:pic>
    </p:spTree>
    <p:extLst>
      <p:ext uri="{BB962C8B-B14F-4D97-AF65-F5344CB8AC3E}">
        <p14:creationId xmlns:p14="http://schemas.microsoft.com/office/powerpoint/2010/main" val="1376675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Noise Models Effects</a:t>
            </a:r>
            <a:r>
              <a:rPr lang="en-US" dirty="0" smtClean="0"/>
              <a:t/>
            </a:r>
            <a:br>
              <a:rPr lang="en-US" dirty="0" smtClean="0"/>
            </a:b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2495601" y="1701208"/>
            <a:ext cx="3636371" cy="36000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6672064" y="1701208"/>
            <a:ext cx="3637500" cy="3600000"/>
          </a:xfrm>
          <a:prstGeom prst="rect">
            <a:avLst/>
          </a:prstGeom>
          <a:noFill/>
          <a:ln w="9525">
            <a:noFill/>
            <a:miter lim="800000"/>
            <a:headEnd/>
            <a:tailEnd/>
          </a:ln>
        </p:spPr>
      </p:pic>
      <p:sp>
        <p:nvSpPr>
          <p:cNvPr id="6" name="Rectangle 5"/>
          <p:cNvSpPr/>
          <p:nvPr/>
        </p:nvSpPr>
        <p:spPr>
          <a:xfrm>
            <a:off x="3431704" y="5517232"/>
            <a:ext cx="2146742" cy="369332"/>
          </a:xfrm>
          <a:prstGeom prst="rect">
            <a:avLst/>
          </a:prstGeom>
        </p:spPr>
        <p:txBody>
          <a:bodyPr wrap="none">
            <a:spAutoFit/>
          </a:bodyPr>
          <a:lstStyle/>
          <a:p>
            <a:r>
              <a:rPr lang="en-US" b="1" dirty="0">
                <a:latin typeface="Times New Roman" pitchFamily="18" charset="0"/>
                <a:cs typeface="Times New Roman" pitchFamily="18" charset="0"/>
              </a:rPr>
              <a:t>Fig: Original Image</a:t>
            </a:r>
            <a:endParaRPr lang="en-US" b="1" dirty="0">
              <a:latin typeface="Times New Roman" pitchFamily="18" charset="0"/>
              <a:cs typeface="Times New Roman" pitchFamily="18" charset="0"/>
            </a:endParaRPr>
          </a:p>
        </p:txBody>
      </p:sp>
      <p:sp>
        <p:nvSpPr>
          <p:cNvPr id="7" name="Rectangle 6"/>
          <p:cNvSpPr/>
          <p:nvPr/>
        </p:nvSpPr>
        <p:spPr>
          <a:xfrm>
            <a:off x="6960097" y="5517232"/>
            <a:ext cx="3204723" cy="369332"/>
          </a:xfrm>
          <a:prstGeom prst="rect">
            <a:avLst/>
          </a:prstGeom>
        </p:spPr>
        <p:txBody>
          <a:bodyPr wrap="none">
            <a:spAutoFit/>
          </a:bodyPr>
          <a:lstStyle/>
          <a:p>
            <a:r>
              <a:rPr lang="en-US" b="1" dirty="0">
                <a:latin typeface="Times New Roman" pitchFamily="18" charset="0"/>
                <a:cs typeface="Times New Roman" pitchFamily="18" charset="0"/>
              </a:rPr>
              <a:t>Fig: Original Image histogram</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1962560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Mixture of Gaussian</a:t>
            </a:r>
          </a:p>
        </p:txBody>
      </p:sp>
      <p:sp>
        <p:nvSpPr>
          <p:cNvPr id="4" name="Content Placeholder 3">
            <a:extLst>
              <a:ext uri="{FF2B5EF4-FFF2-40B4-BE49-F238E27FC236}">
                <a16:creationId xmlns="" xmlns:a16="http://schemas.microsoft.com/office/drawing/2014/main" id="{B7A7D244-5279-460C-86B3-BE79D556E318}"/>
              </a:ext>
            </a:extLst>
          </p:cNvPr>
          <p:cNvSpPr>
            <a:spLocks noGrp="1"/>
          </p:cNvSpPr>
          <p:nvPr>
            <p:ph idx="1"/>
          </p:nvPr>
        </p:nvSpPr>
        <p:spPr>
          <a:xfrm>
            <a:off x="2279688" y="1049547"/>
            <a:ext cx="7632625" cy="4525963"/>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Since there are three( k=3) clusters and the probability density is defined as a linear function of densities of all these k distributions.</a:t>
            </a:r>
          </a:p>
          <a:p>
            <a:pPr algn="just">
              <a:lnSpc>
                <a:spcPct val="150000"/>
              </a:lnSpc>
            </a:pPr>
            <a:r>
              <a:rPr lang="en-US" sz="2000" dirty="0">
                <a:latin typeface="Times New Roman" panose="02020603050405020304" pitchFamily="18" charset="0"/>
                <a:cs typeface="Times New Roman" panose="02020603050405020304" pitchFamily="18" charset="0"/>
              </a:rPr>
              <a:t>Here </a:t>
            </a:r>
            <a:r>
              <a:rPr lang="en-US" sz="2000" dirty="0">
                <a:latin typeface="Times New Roman" panose="02020603050405020304" pitchFamily="18" charset="0"/>
                <a:cs typeface="Times New Roman" panose="02020603050405020304" pitchFamily="18" charset="0"/>
              </a:rPr>
              <a:t>it is assumed that there are total N number of samples and each sample containing </a:t>
            </a:r>
            <a:r>
              <a:rPr lang="en-US" sz="2000" dirty="0" err="1">
                <a:latin typeface="Times New Roman" panose="02020603050405020304" pitchFamily="18" charset="0"/>
                <a:cs typeface="Times New Roman" panose="02020603050405020304" pitchFamily="18" charset="0"/>
              </a:rPr>
              <a:t>dfeatures</a:t>
            </a:r>
            <a:r>
              <a:rPr lang="en-US" sz="2000" dirty="0">
                <a:latin typeface="Times New Roman" panose="02020603050405020304" pitchFamily="18" charset="0"/>
                <a:cs typeface="Times New Roman" panose="02020603050405020304" pitchFamily="18" charset="0"/>
              </a:rPr>
              <a:t> are denoted by xi</a:t>
            </a:r>
          </a:p>
          <a:p>
            <a:pPr algn="just">
              <a:lnSpc>
                <a:spcPct val="150000"/>
              </a:lnSpc>
            </a:pPr>
            <a:r>
              <a:rPr lang="en-US" sz="2000" dirty="0">
                <a:latin typeface="Times New Roman" panose="02020603050405020304" pitchFamily="18" charset="0"/>
                <a:cs typeface="Times New Roman" panose="02020603050405020304" pitchFamily="18" charset="0"/>
              </a:rPr>
              <a:t>So it can be clearly seen that the parameters cannot be estimated in closed form. This is where Expectation Maximization algorithm  is beneficial.</a:t>
            </a:r>
          </a:p>
        </p:txBody>
      </p:sp>
    </p:spTree>
    <p:extLst>
      <p:ext uri="{BB962C8B-B14F-4D97-AF65-F5344CB8AC3E}">
        <p14:creationId xmlns:p14="http://schemas.microsoft.com/office/powerpoint/2010/main" val="38368424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Mixture of Gaussian</a:t>
            </a:r>
          </a:p>
        </p:txBody>
      </p:sp>
      <p:pic>
        <p:nvPicPr>
          <p:cNvPr id="6" name="Picture 5">
            <a:extLst>
              <a:ext uri="{FF2B5EF4-FFF2-40B4-BE49-F238E27FC236}">
                <a16:creationId xmlns="" xmlns:a16="http://schemas.microsoft.com/office/drawing/2014/main" id="{2787DFB9-CC3A-410F-8E92-4096DA96F10A}"/>
              </a:ext>
            </a:extLst>
          </p:cNvPr>
          <p:cNvPicPr>
            <a:picLocks noChangeAspect="1"/>
          </p:cNvPicPr>
          <p:nvPr/>
        </p:nvPicPr>
        <p:blipFill>
          <a:blip r:embed="rId2" cstate="print"/>
          <a:stretch>
            <a:fillRect/>
          </a:stretch>
        </p:blipFill>
        <p:spPr>
          <a:xfrm>
            <a:off x="2351584" y="1029710"/>
            <a:ext cx="7488832" cy="2802273"/>
          </a:xfrm>
          <a:prstGeom prst="rect">
            <a:avLst/>
          </a:prstGeom>
        </p:spPr>
      </p:pic>
      <p:pic>
        <p:nvPicPr>
          <p:cNvPr id="8" name="Picture 7">
            <a:extLst>
              <a:ext uri="{FF2B5EF4-FFF2-40B4-BE49-F238E27FC236}">
                <a16:creationId xmlns="" xmlns:a16="http://schemas.microsoft.com/office/drawing/2014/main" id="{DC2A5BD5-AF5C-40DA-83EC-860D1816DF10}"/>
              </a:ext>
            </a:extLst>
          </p:cNvPr>
          <p:cNvPicPr>
            <a:picLocks noChangeAspect="1"/>
          </p:cNvPicPr>
          <p:nvPr/>
        </p:nvPicPr>
        <p:blipFill>
          <a:blip r:embed="rId3" cstate="print"/>
          <a:stretch>
            <a:fillRect/>
          </a:stretch>
        </p:blipFill>
        <p:spPr>
          <a:xfrm>
            <a:off x="2495600" y="3912510"/>
            <a:ext cx="7344816" cy="2551358"/>
          </a:xfrm>
          <a:prstGeom prst="rect">
            <a:avLst/>
          </a:prstGeom>
        </p:spPr>
      </p:pic>
    </p:spTree>
    <p:extLst>
      <p:ext uri="{BB962C8B-B14F-4D97-AF65-F5344CB8AC3E}">
        <p14:creationId xmlns:p14="http://schemas.microsoft.com/office/powerpoint/2010/main" val="3131293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 xmlns:a16="http://schemas.microsoft.com/office/drawing/2014/main" id="{68A64623-4D6E-4791-9286-68474FEA41E7}"/>
              </a:ext>
            </a:extLst>
          </p:cNvPr>
          <p:cNvPicPr>
            <a:picLocks noGrp="1" noChangeAspect="1"/>
          </p:cNvPicPr>
          <p:nvPr>
            <p:ph idx="1"/>
          </p:nvPr>
        </p:nvPicPr>
        <p:blipFill>
          <a:blip r:embed="rId2" cstate="print"/>
          <a:stretch>
            <a:fillRect/>
          </a:stretch>
        </p:blipFill>
        <p:spPr>
          <a:xfrm>
            <a:off x="3071664" y="1052736"/>
            <a:ext cx="6120680" cy="5328592"/>
          </a:xfrm>
          <a:prstGeom prst="rect">
            <a:avLst/>
          </a:prstGeom>
        </p:spPr>
      </p:pic>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Mixture of Gaussian</a:t>
            </a:r>
          </a:p>
        </p:txBody>
      </p:sp>
    </p:spTree>
    <p:extLst>
      <p:ext uri="{BB962C8B-B14F-4D97-AF65-F5344CB8AC3E}">
        <p14:creationId xmlns:p14="http://schemas.microsoft.com/office/powerpoint/2010/main" val="7757829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Mixture of Gaussian</a:t>
            </a:r>
          </a:p>
        </p:txBody>
      </p:sp>
      <p:pic>
        <p:nvPicPr>
          <p:cNvPr id="5" name="Content Placeholder 4">
            <a:extLst>
              <a:ext uri="{FF2B5EF4-FFF2-40B4-BE49-F238E27FC236}">
                <a16:creationId xmlns="" xmlns:a16="http://schemas.microsoft.com/office/drawing/2014/main" id="{13449560-8BBC-49CD-9368-D8480D479224}"/>
              </a:ext>
            </a:extLst>
          </p:cNvPr>
          <p:cNvPicPr>
            <a:picLocks noGrp="1" noChangeAspect="1"/>
          </p:cNvPicPr>
          <p:nvPr>
            <p:ph idx="1"/>
          </p:nvPr>
        </p:nvPicPr>
        <p:blipFill>
          <a:blip r:embed="rId2" cstate="print"/>
          <a:stretch>
            <a:fillRect/>
          </a:stretch>
        </p:blipFill>
        <p:spPr>
          <a:xfrm>
            <a:off x="2531604" y="1052737"/>
            <a:ext cx="7128792" cy="5266517"/>
          </a:xfrm>
          <a:prstGeom prst="rect">
            <a:avLst/>
          </a:prstGeom>
        </p:spPr>
      </p:pic>
    </p:spTree>
    <p:extLst>
      <p:ext uri="{BB962C8B-B14F-4D97-AF65-F5344CB8AC3E}">
        <p14:creationId xmlns:p14="http://schemas.microsoft.com/office/powerpoint/2010/main" val="23594689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03512" y="0"/>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Classification: Discriminate Function</a:t>
            </a:r>
          </a:p>
        </p:txBody>
      </p:sp>
      <p:pic>
        <p:nvPicPr>
          <p:cNvPr id="5122" name="Picture 2" descr="Supervised and unsupervised image classification [2]. | Download Scientific  Diagram">
            <a:extLst>
              <a:ext uri="{FF2B5EF4-FFF2-40B4-BE49-F238E27FC236}">
                <a16:creationId xmlns="" xmlns:a16="http://schemas.microsoft.com/office/drawing/2014/main" id="{5F77F36A-7E49-41EF-A7D0-87600925F12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51585" y="2204864"/>
            <a:ext cx="7673975" cy="41764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9C7736A2-4FE1-4D76-838F-132D094E2F32}"/>
              </a:ext>
            </a:extLst>
          </p:cNvPr>
          <p:cNvSpPr/>
          <p:nvPr/>
        </p:nvSpPr>
        <p:spPr>
          <a:xfrm>
            <a:off x="2433936" y="1124745"/>
            <a:ext cx="7334472" cy="1015663"/>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Classification is a process related to categorization, the process in which ideas and objects are recognized, differentiated and understood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53465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495326"/>
            <a:ext cx="8229600" cy="4525963"/>
          </a:xfrm>
        </p:spPr>
        <p:txBody>
          <a:bodyPr>
            <a:noAutofit/>
          </a:bodyPr>
          <a:lstStyle/>
          <a:p>
            <a:pPr marL="177800" indent="-178435" algn="just">
              <a:lnSpc>
                <a:spcPct val="150000"/>
              </a:lnSpc>
              <a:spcBef>
                <a:spcPts val="320"/>
              </a:spcBef>
              <a:tabLst>
                <a:tab pos="177800" algn="l"/>
                <a:tab pos="178435" algn="l"/>
              </a:tabLst>
            </a:pPr>
            <a:r>
              <a:rPr lang="en-US" sz="2000" b="1" dirty="0">
                <a:latin typeface="Times New Roman" panose="02020603050405020304" pitchFamily="18" charset="0"/>
                <a:cs typeface="Times New Roman" panose="02020603050405020304" pitchFamily="18" charset="0"/>
              </a:rPr>
              <a:t>Supervised classification</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t>
            </a:r>
            <a:r>
              <a:rPr lang="en-US" sz="2000" dirty="0">
                <a:latin typeface="Times New Roman" panose="02020603050405020304" pitchFamily="18" charset="0"/>
                <a:cs typeface="Times New Roman" panose="02020603050405020304" pitchFamily="18" charset="0"/>
              </a:rPr>
              <a:t>based on the idea that a user can select sample pixels in an image that are representative of specific classes and then direct the image processing software to use these training sites as references for the classification of all other pixels in the image. </a:t>
            </a:r>
          </a:p>
          <a:p>
            <a:pPr marL="177800" indent="-178435" algn="just">
              <a:lnSpc>
                <a:spcPct val="150000"/>
              </a:lnSpc>
              <a:spcBef>
                <a:spcPts val="320"/>
              </a:spcBef>
              <a:tabLst>
                <a:tab pos="177800" algn="l"/>
                <a:tab pos="178435" algn="l"/>
              </a:tabLst>
            </a:pPr>
            <a:r>
              <a:rPr lang="en-US" sz="2000" dirty="0">
                <a:latin typeface="Times New Roman" panose="02020603050405020304" pitchFamily="18" charset="0"/>
                <a:cs typeface="Times New Roman" panose="02020603050405020304" pitchFamily="18" charset="0"/>
              </a:rPr>
              <a:t>Training sites (also known as testing sets or input classes) are selected based on the knowledge of the user. The user also sets the bounds for how similar other pixels must be to group them together.</a:t>
            </a:r>
          </a:p>
          <a:p>
            <a:pPr marL="177800" indent="-178435" algn="just">
              <a:spcBef>
                <a:spcPts val="320"/>
              </a:spcBef>
              <a:tabLst>
                <a:tab pos="177800" algn="l"/>
                <a:tab pos="178435" algn="l"/>
              </a:tabLst>
            </a:pPr>
            <a:endParaRPr lang="en-IN" sz="20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981200" y="53752"/>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Supervised</a:t>
            </a:r>
          </a:p>
        </p:txBody>
      </p:sp>
    </p:spTree>
    <p:extLst>
      <p:ext uri="{BB962C8B-B14F-4D97-AF65-F5344CB8AC3E}">
        <p14:creationId xmlns:p14="http://schemas.microsoft.com/office/powerpoint/2010/main" val="28737666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77800" indent="-178435" algn="just">
              <a:lnSpc>
                <a:spcPct val="160000"/>
              </a:lnSpc>
              <a:spcBef>
                <a:spcPts val="320"/>
              </a:spcBef>
              <a:tabLst>
                <a:tab pos="177800" algn="l"/>
                <a:tab pos="178435" algn="l"/>
              </a:tabLst>
            </a:pPr>
            <a:r>
              <a:rPr lang="en-US" sz="2200" dirty="0">
                <a:latin typeface="Times New Roman" panose="02020603050405020304" pitchFamily="18" charset="0"/>
                <a:cs typeface="Times New Roman" panose="02020603050405020304" pitchFamily="18" charset="0"/>
              </a:rPr>
              <a:t>These bounds are often set based on the spectral characteristics of the training area, plus or minus a certain increment (often based on “brightness” or strength of reflection in specific spectral bands). </a:t>
            </a:r>
          </a:p>
          <a:p>
            <a:pPr marL="177800" indent="-178435" algn="just">
              <a:lnSpc>
                <a:spcPct val="160000"/>
              </a:lnSpc>
              <a:spcBef>
                <a:spcPts val="320"/>
              </a:spcBef>
              <a:tabLst>
                <a:tab pos="177800" algn="l"/>
                <a:tab pos="178435" algn="l"/>
              </a:tabLst>
            </a:pPr>
            <a:r>
              <a:rPr lang="en-US" sz="2200" dirty="0">
                <a:latin typeface="Times New Roman" panose="02020603050405020304" pitchFamily="18" charset="0"/>
                <a:cs typeface="Times New Roman" panose="02020603050405020304" pitchFamily="18" charset="0"/>
              </a:rPr>
              <a:t>The user also designates the number of classes that the image is classified into. Many analysts use a combination of supervised and unsupervised classification processes to develop final output analysis and classified maps.</a:t>
            </a:r>
            <a:endParaRPr lang="en-IN" sz="2200" dirty="0">
              <a:latin typeface="Times New Roman" panose="02020603050405020304" pitchFamily="18" charset="0"/>
              <a:cs typeface="Times New Roman" panose="02020603050405020304" pitchFamily="18" charset="0"/>
            </a:endParaRPr>
          </a:p>
          <a:p>
            <a:endParaRPr lang="en-US" dirty="0"/>
          </a:p>
        </p:txBody>
      </p:sp>
      <p:sp>
        <p:nvSpPr>
          <p:cNvPr id="4" name="Title 1"/>
          <p:cNvSpPr txBox="1">
            <a:spLocks/>
          </p:cNvSpPr>
          <p:nvPr/>
        </p:nvSpPr>
        <p:spPr>
          <a:xfrm>
            <a:off x="1981200" y="53752"/>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Supervised</a:t>
            </a:r>
          </a:p>
        </p:txBody>
      </p:sp>
    </p:spTree>
    <p:extLst>
      <p:ext uri="{BB962C8B-B14F-4D97-AF65-F5344CB8AC3E}">
        <p14:creationId xmlns:p14="http://schemas.microsoft.com/office/powerpoint/2010/main" val="26572746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 xmlns:a16="http://schemas.microsoft.com/office/drawing/2014/main" id="{ACD218FF-3DD0-45DB-A613-F741BC6E8415}"/>
              </a:ext>
            </a:extLst>
          </p:cNvPr>
          <p:cNvPicPr>
            <a:picLocks noGrp="1" noChangeAspect="1"/>
          </p:cNvPicPr>
          <p:nvPr>
            <p:ph idx="1"/>
          </p:nvPr>
        </p:nvPicPr>
        <p:blipFill>
          <a:blip r:embed="rId2" cstate="print"/>
          <a:stretch>
            <a:fillRect/>
          </a:stretch>
        </p:blipFill>
        <p:spPr>
          <a:xfrm>
            <a:off x="2310136" y="1131888"/>
            <a:ext cx="7900664" cy="5471941"/>
          </a:xfrm>
          <a:prstGeom prst="rect">
            <a:avLst/>
          </a:prstGeom>
        </p:spPr>
      </p:pic>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Supervised</a:t>
            </a:r>
          </a:p>
        </p:txBody>
      </p:sp>
    </p:spTree>
    <p:extLst>
      <p:ext uri="{BB962C8B-B14F-4D97-AF65-F5344CB8AC3E}">
        <p14:creationId xmlns:p14="http://schemas.microsoft.com/office/powerpoint/2010/main" val="7822365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980728"/>
            <a:ext cx="8229600" cy="5472608"/>
          </a:xfrm>
        </p:spPr>
        <p:txBody>
          <a:bodyPr>
            <a:normAutofit lnSpcReduction="10000"/>
          </a:bodyPr>
          <a:lstStyle/>
          <a:p>
            <a:pPr marL="213360" indent="-213995" algn="just">
              <a:lnSpc>
                <a:spcPct val="150000"/>
              </a:lnSpc>
              <a:spcBef>
                <a:spcPts val="509"/>
              </a:spcBef>
              <a:tabLst>
                <a:tab pos="213360" algn="l"/>
                <a:tab pos="213995" algn="l"/>
              </a:tabLst>
            </a:pPr>
            <a:r>
              <a:rPr lang="en-US" sz="2000" b="1" dirty="0">
                <a:latin typeface="Times New Roman" panose="02020603050405020304" pitchFamily="18" charset="0"/>
                <a:cs typeface="Times New Roman" panose="02020603050405020304" pitchFamily="18" charset="0"/>
              </a:rPr>
              <a:t>Unsupervised classification</a:t>
            </a:r>
            <a:r>
              <a:rPr lang="en-US" sz="2000" dirty="0">
                <a:latin typeface="Times New Roman" panose="02020603050405020304" pitchFamily="18" charset="0"/>
                <a:cs typeface="Times New Roman" panose="02020603050405020304" pitchFamily="18" charset="0"/>
              </a:rPr>
              <a:t> is where the outcomes (groupings of pixels with common characteristics) are based on the software analysis of an image without the user providing sample classes. </a:t>
            </a:r>
          </a:p>
          <a:p>
            <a:pPr marL="213360" indent="-213995" algn="just">
              <a:lnSpc>
                <a:spcPct val="150000"/>
              </a:lnSpc>
              <a:spcBef>
                <a:spcPts val="509"/>
              </a:spcBef>
              <a:tabLst>
                <a:tab pos="213360" algn="l"/>
                <a:tab pos="213995" algn="l"/>
              </a:tabLst>
            </a:pPr>
            <a:r>
              <a:rPr lang="en-US" sz="2000" dirty="0">
                <a:latin typeface="Times New Roman" panose="02020603050405020304" pitchFamily="18" charset="0"/>
                <a:cs typeface="Times New Roman" panose="02020603050405020304" pitchFamily="18" charset="0"/>
              </a:rPr>
              <a:t>The computer uses techniques to determine which pixels are related and groups them into classes. </a:t>
            </a:r>
          </a:p>
          <a:p>
            <a:pPr marL="213360" indent="-213995" algn="just">
              <a:lnSpc>
                <a:spcPct val="150000"/>
              </a:lnSpc>
              <a:spcBef>
                <a:spcPts val="509"/>
              </a:spcBef>
              <a:tabLst>
                <a:tab pos="213360" algn="l"/>
                <a:tab pos="213995" algn="l"/>
              </a:tabLst>
            </a:pPr>
            <a:r>
              <a:rPr lang="en-US" sz="2000" dirty="0">
                <a:latin typeface="Times New Roman" panose="02020603050405020304" pitchFamily="18" charset="0"/>
                <a:cs typeface="Times New Roman" panose="02020603050405020304" pitchFamily="18" charset="0"/>
              </a:rPr>
              <a:t>The user can specify which algorism the software will use and the desired number of output classes but otherwise does not aid in the classification process. </a:t>
            </a:r>
          </a:p>
          <a:p>
            <a:pPr marL="213360" indent="-213995" algn="just">
              <a:lnSpc>
                <a:spcPct val="150000"/>
              </a:lnSpc>
              <a:spcBef>
                <a:spcPts val="509"/>
              </a:spcBef>
              <a:tabLst>
                <a:tab pos="213360" algn="l"/>
                <a:tab pos="213995" algn="l"/>
              </a:tabLst>
            </a:pPr>
            <a:r>
              <a:rPr lang="en-US" sz="2000" dirty="0">
                <a:latin typeface="Times New Roman" panose="02020603050405020304" pitchFamily="18" charset="0"/>
                <a:cs typeface="Times New Roman" panose="02020603050405020304" pitchFamily="18" charset="0"/>
              </a:rPr>
              <a:t>However, the user must have knowledge of the area being classified when the groupings of pixels with common characteristics produced by the computer have to be related to actual features on the ground (such as wetlands, developed areas, coniferous forests, etc.).</a:t>
            </a:r>
            <a:endParaRPr lang="en-IN" sz="20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Unsupervised</a:t>
            </a:r>
          </a:p>
        </p:txBody>
      </p:sp>
    </p:spTree>
    <p:extLst>
      <p:ext uri="{BB962C8B-B14F-4D97-AF65-F5344CB8AC3E}">
        <p14:creationId xmlns:p14="http://schemas.microsoft.com/office/powerpoint/2010/main" val="2633321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908721"/>
            <a:ext cx="8229600" cy="4525963"/>
          </a:xfrm>
        </p:spPr>
        <p:txBody>
          <a:bodyPr>
            <a:normAutofit/>
          </a:bodyPr>
          <a:lstStyle/>
          <a:p>
            <a:pPr marL="213360" indent="-213995" algn="just">
              <a:lnSpc>
                <a:spcPct val="150000"/>
              </a:lnSpc>
              <a:spcBef>
                <a:spcPts val="509"/>
              </a:spcBef>
              <a:tabLst>
                <a:tab pos="213360" algn="l"/>
                <a:tab pos="213995" algn="l"/>
              </a:tabLst>
            </a:pPr>
            <a:r>
              <a:rPr lang="en-US" sz="2000" spc="-10" dirty="0">
                <a:latin typeface="Times New Roman" panose="02020603050405020304" pitchFamily="18" charset="0"/>
                <a:cs typeface="Times New Roman" panose="02020603050405020304" pitchFamily="18" charset="0"/>
              </a:rPr>
              <a:t>Semi-supervised learning is an approach to machine learning that combines a small amount of labeled data with a large amount of unlabeled data during training.</a:t>
            </a:r>
          </a:p>
          <a:p>
            <a:pPr marL="213360" indent="-213995" algn="just">
              <a:lnSpc>
                <a:spcPct val="150000"/>
              </a:lnSpc>
              <a:spcBef>
                <a:spcPts val="509"/>
              </a:spcBef>
              <a:tabLst>
                <a:tab pos="213360" algn="l"/>
                <a:tab pos="213995" algn="l"/>
              </a:tabLst>
            </a:pPr>
            <a:r>
              <a:rPr lang="en-US" sz="2000" spc="-10" dirty="0">
                <a:latin typeface="Times New Roman" panose="02020603050405020304" pitchFamily="18" charset="0"/>
                <a:cs typeface="Times New Roman" panose="02020603050405020304" pitchFamily="18" charset="0"/>
              </a:rPr>
              <a:t> Semi-supervised learning falls between unsupervised learning (with no labeled training data) and supervised learning (with only labeled training data).</a:t>
            </a:r>
          </a:p>
          <a:p>
            <a:pPr marL="177800" indent="-178435" algn="just">
              <a:spcBef>
                <a:spcPts val="320"/>
              </a:spcBef>
              <a:tabLst>
                <a:tab pos="177800" algn="l"/>
                <a:tab pos="178435" algn="l"/>
              </a:tabLst>
            </a:pPr>
            <a:endParaRPr lang="en-IN" sz="2200" b="1" dirty="0">
              <a:latin typeface="Arial"/>
              <a:cs typeface="Arial"/>
            </a:endParaRPr>
          </a:p>
        </p:txBody>
      </p:sp>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Semi - Supervised</a:t>
            </a:r>
          </a:p>
        </p:txBody>
      </p:sp>
      <p:pic>
        <p:nvPicPr>
          <p:cNvPr id="5" name="Picture 4">
            <a:extLst>
              <a:ext uri="{FF2B5EF4-FFF2-40B4-BE49-F238E27FC236}">
                <a16:creationId xmlns="" xmlns:a16="http://schemas.microsoft.com/office/drawing/2014/main" id="{8823F4E1-E784-40CC-B5C9-3617E87EA489}"/>
              </a:ext>
            </a:extLst>
          </p:cNvPr>
          <p:cNvPicPr>
            <a:picLocks noChangeAspect="1"/>
          </p:cNvPicPr>
          <p:nvPr/>
        </p:nvPicPr>
        <p:blipFill>
          <a:blip r:embed="rId2" cstate="print"/>
          <a:stretch>
            <a:fillRect/>
          </a:stretch>
        </p:blipFill>
        <p:spPr>
          <a:xfrm>
            <a:off x="2114550" y="3891112"/>
            <a:ext cx="8096250" cy="2562225"/>
          </a:xfrm>
          <a:prstGeom prst="rect">
            <a:avLst/>
          </a:prstGeom>
        </p:spPr>
      </p:pic>
    </p:spTree>
    <p:extLst>
      <p:ext uri="{BB962C8B-B14F-4D97-AF65-F5344CB8AC3E}">
        <p14:creationId xmlns:p14="http://schemas.microsoft.com/office/powerpoint/2010/main" val="344265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Noise Models Effects contd1…</a:t>
            </a:r>
            <a:endParaRPr lang="en-US" sz="3200" b="1" dirty="0">
              <a:solidFill>
                <a:srgbClr val="FFC000"/>
              </a:solidFill>
              <a:latin typeface="Times New Roman" pitchFamily="18" charset="0"/>
              <a:cs typeface="Times New Roman" pitchFamily="18" charset="0"/>
            </a:endParaRPr>
          </a:p>
        </p:txBody>
      </p:sp>
      <p:pic>
        <p:nvPicPr>
          <p:cNvPr id="6148" name="Picture 4"/>
          <p:cNvPicPr>
            <a:picLocks noChangeAspect="1" noChangeArrowheads="1"/>
          </p:cNvPicPr>
          <p:nvPr/>
        </p:nvPicPr>
        <p:blipFill>
          <a:blip r:embed="rId2" cstate="print"/>
          <a:srcRect/>
          <a:stretch>
            <a:fillRect/>
          </a:stretch>
        </p:blipFill>
        <p:spPr bwMode="auto">
          <a:xfrm>
            <a:off x="2152650" y="1204631"/>
            <a:ext cx="7543750" cy="5320713"/>
          </a:xfrm>
          <a:prstGeom prst="rect">
            <a:avLst/>
          </a:prstGeom>
          <a:noFill/>
          <a:ln w="9525">
            <a:noFill/>
            <a:miter lim="800000"/>
            <a:headEnd/>
            <a:tailEnd/>
          </a:ln>
        </p:spPr>
      </p:pic>
    </p:spTree>
    <p:extLst>
      <p:ext uri="{BB962C8B-B14F-4D97-AF65-F5344CB8AC3E}">
        <p14:creationId xmlns:p14="http://schemas.microsoft.com/office/powerpoint/2010/main" val="96710697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58888" y="1143000"/>
            <a:ext cx="7674224" cy="5045124"/>
          </a:xfrm>
        </p:spPr>
        <p:txBody>
          <a:bodyPr>
            <a:noAutofit/>
          </a:bodyPr>
          <a:lstStyle/>
          <a:p>
            <a:pPr marL="177800" indent="-178435" algn="just">
              <a:lnSpc>
                <a:spcPct val="150000"/>
              </a:lnSpc>
              <a:spcBef>
                <a:spcPts val="520"/>
              </a:spcBef>
              <a:tabLst>
                <a:tab pos="177800" algn="l"/>
                <a:tab pos="178435" algn="l"/>
              </a:tabLst>
            </a:pPr>
            <a:r>
              <a:rPr lang="en-US" sz="2000" spc="-5" dirty="0">
                <a:solidFill>
                  <a:prstClr val="black"/>
                </a:solidFill>
                <a:latin typeface="Times New Roman" panose="02020603050405020304" pitchFamily="18" charset="0"/>
                <a:cs typeface="Times New Roman" panose="02020603050405020304" pitchFamily="18" charset="0"/>
              </a:rPr>
              <a:t>Discriminant analysis is a classification method. It assumes that different classes generate data based on different Gaussian distributions.</a:t>
            </a:r>
          </a:p>
          <a:p>
            <a:pPr marL="177800" indent="-178435" algn="just">
              <a:lnSpc>
                <a:spcPct val="150000"/>
              </a:lnSpc>
              <a:spcBef>
                <a:spcPts val="520"/>
              </a:spcBef>
              <a:tabLst>
                <a:tab pos="177800" algn="l"/>
                <a:tab pos="178435" algn="l"/>
              </a:tabLst>
            </a:pPr>
            <a:r>
              <a:rPr lang="en-US" sz="2000" spc="-5" dirty="0">
                <a:solidFill>
                  <a:prstClr val="black"/>
                </a:solidFill>
                <a:latin typeface="Times New Roman" panose="02020603050405020304" pitchFamily="18" charset="0"/>
                <a:cs typeface="Times New Roman" panose="02020603050405020304" pitchFamily="18" charset="0"/>
              </a:rPr>
              <a:t>To train a classifier, the fitting function estimates the parameters of a Gaussian distribution for each class</a:t>
            </a:r>
          </a:p>
          <a:p>
            <a:pPr marL="177800" indent="-178435" algn="just">
              <a:lnSpc>
                <a:spcPct val="150000"/>
              </a:lnSpc>
              <a:spcBef>
                <a:spcPts val="520"/>
              </a:spcBef>
              <a:tabLst>
                <a:tab pos="177800" algn="l"/>
                <a:tab pos="178435" algn="l"/>
              </a:tabLst>
            </a:pPr>
            <a:r>
              <a:rPr lang="en-US" sz="2000" spc="-5" dirty="0">
                <a:solidFill>
                  <a:prstClr val="black"/>
                </a:solidFill>
                <a:latin typeface="Times New Roman" panose="02020603050405020304" pitchFamily="18" charset="0"/>
                <a:cs typeface="Times New Roman" panose="02020603050405020304" pitchFamily="18" charset="0"/>
              </a:rPr>
              <a:t>To predict the classes of new data, the trained classifier finds the class with the smallest misclassification cost</a:t>
            </a:r>
          </a:p>
          <a:p>
            <a:pPr marL="177800" indent="-178435" algn="just">
              <a:lnSpc>
                <a:spcPct val="150000"/>
              </a:lnSpc>
              <a:spcBef>
                <a:spcPts val="520"/>
              </a:spcBef>
              <a:tabLst>
                <a:tab pos="177800" algn="l"/>
                <a:tab pos="178435" algn="l"/>
              </a:tabLst>
            </a:pPr>
            <a:r>
              <a:rPr lang="en-US" sz="2000" spc="-5" dirty="0">
                <a:solidFill>
                  <a:prstClr val="black"/>
                </a:solidFill>
                <a:latin typeface="Times New Roman" panose="02020603050405020304" pitchFamily="18" charset="0"/>
                <a:cs typeface="Times New Roman" panose="02020603050405020304" pitchFamily="18" charset="0"/>
              </a:rPr>
              <a:t>Linear discriminant analysis is also known as the Fisher discriminant, named for its inventor, Sir R. A. Fisher.</a:t>
            </a:r>
            <a:endParaRPr lang="en-IN" sz="2000" spc="-5" dirty="0">
              <a:solidFill>
                <a:prstClr val="black"/>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703512" y="0"/>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Classification: Discriminate Function</a:t>
            </a:r>
          </a:p>
        </p:txBody>
      </p:sp>
    </p:spTree>
    <p:extLst>
      <p:ext uri="{BB962C8B-B14F-4D97-AF65-F5344CB8AC3E}">
        <p14:creationId xmlns:p14="http://schemas.microsoft.com/office/powerpoint/2010/main" val="30649773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15617"/>
            <a:ext cx="8229600" cy="4525963"/>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A Bayesian classifier is based on the idea that the role of a (natural) class is to predict the values of features for members of that class.</a:t>
            </a:r>
          </a:p>
          <a:p>
            <a:pPr algn="just">
              <a:lnSpc>
                <a:spcPct val="150000"/>
              </a:lnSpc>
            </a:pPr>
            <a:r>
              <a:rPr lang="en-US" sz="2000" dirty="0">
                <a:latin typeface="Times New Roman" panose="02020603050405020304" pitchFamily="18" charset="0"/>
                <a:cs typeface="Times New Roman" panose="02020603050405020304" pitchFamily="18" charset="0"/>
              </a:rPr>
              <a:t> Examples are grouped in classes because they have common values for the features. Such classes are often called natural kinds. </a:t>
            </a:r>
          </a:p>
          <a:p>
            <a:pPr algn="just">
              <a:lnSpc>
                <a:spcPct val="150000"/>
              </a:lnSpc>
            </a:pPr>
            <a:r>
              <a:rPr lang="en-US" sz="2000" dirty="0">
                <a:latin typeface="Times New Roman" panose="02020603050405020304" pitchFamily="18" charset="0"/>
                <a:cs typeface="Times New Roman" panose="02020603050405020304" pitchFamily="18" charset="0"/>
              </a:rPr>
              <a:t>In this section, the target feature corresponds to a discrete class, which is not necessarily binary.</a:t>
            </a:r>
            <a:endParaRPr lang="en-IN"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 idea behind a Bayesian classifier is that, if an agent knows the class, it can predict the values of the other features. If it does not know the class, Bayes' rule can be used to predict the class given (some of) the feature values</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Classifiers: Bayes</a:t>
            </a:r>
          </a:p>
        </p:txBody>
      </p:sp>
    </p:spTree>
    <p:extLst>
      <p:ext uri="{BB962C8B-B14F-4D97-AF65-F5344CB8AC3E}">
        <p14:creationId xmlns:p14="http://schemas.microsoft.com/office/powerpoint/2010/main" val="2886779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15617"/>
            <a:ext cx="8229600" cy="4525963"/>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A Bayesian classifier is a probabilistic model where the classification is a latent variable that is probabilistically related to the observed variables. Classification then become inference in the probabilistic model.</a:t>
            </a:r>
            <a:endParaRPr lang="en-IN" sz="2000" dirty="0">
              <a:latin typeface="Times New Roman" panose="02020603050405020304" pitchFamily="18" charset="0"/>
              <a:cs typeface="Times New Roman" panose="02020603050405020304" pitchFamily="18" charset="0"/>
            </a:endParaRPr>
          </a:p>
          <a:p>
            <a:pPr algn="just">
              <a:lnSpc>
                <a:spcPct val="150000"/>
              </a:lnSpc>
            </a:pPr>
            <a:r>
              <a:rPr lang="en-IN" sz="2000" dirty="0" err="1">
                <a:latin typeface="Times New Roman" panose="02020603050405020304" pitchFamily="18" charset="0"/>
                <a:cs typeface="Times New Roman" panose="02020603050405020304" pitchFamily="18" charset="0"/>
              </a:rPr>
              <a:t>Bayes's</a:t>
            </a:r>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theorem is stated mathematically as the following equation:</a:t>
            </a:r>
          </a:p>
          <a:p>
            <a:pPr algn="just"/>
            <a:endParaRPr lang="en-IN" sz="22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Classifiers: Bayes</a:t>
            </a:r>
          </a:p>
        </p:txBody>
      </p:sp>
      <p:pic>
        <p:nvPicPr>
          <p:cNvPr id="8" name="Picture 7">
            <a:extLst>
              <a:ext uri="{FF2B5EF4-FFF2-40B4-BE49-F238E27FC236}">
                <a16:creationId xmlns="" xmlns:a16="http://schemas.microsoft.com/office/drawing/2014/main" id="{40783CBC-5388-4BB2-8C1C-80B5F45F129A}"/>
              </a:ext>
            </a:extLst>
          </p:cNvPr>
          <p:cNvPicPr>
            <a:picLocks noChangeAspect="1"/>
          </p:cNvPicPr>
          <p:nvPr/>
        </p:nvPicPr>
        <p:blipFill>
          <a:blip r:embed="rId2" cstate="print">
            <a:lum bright="-30000"/>
          </a:blip>
          <a:stretch>
            <a:fillRect/>
          </a:stretch>
        </p:blipFill>
        <p:spPr>
          <a:xfrm>
            <a:off x="4871864" y="3217450"/>
            <a:ext cx="2664296" cy="1147654"/>
          </a:xfrm>
          <a:prstGeom prst="rect">
            <a:avLst/>
          </a:prstGeom>
        </p:spPr>
      </p:pic>
      <p:pic>
        <p:nvPicPr>
          <p:cNvPr id="37" name="Picture 36">
            <a:extLst>
              <a:ext uri="{FF2B5EF4-FFF2-40B4-BE49-F238E27FC236}">
                <a16:creationId xmlns="" xmlns:a16="http://schemas.microsoft.com/office/drawing/2014/main" id="{70644910-7305-403B-A4F0-ED8AAC6069C3}"/>
              </a:ext>
            </a:extLst>
          </p:cNvPr>
          <p:cNvPicPr>
            <a:picLocks noChangeAspect="1"/>
          </p:cNvPicPr>
          <p:nvPr/>
        </p:nvPicPr>
        <p:blipFill>
          <a:blip r:embed="rId3" cstate="print"/>
          <a:stretch>
            <a:fillRect/>
          </a:stretch>
        </p:blipFill>
        <p:spPr>
          <a:xfrm>
            <a:off x="2351585" y="4725144"/>
            <a:ext cx="7704855" cy="1809328"/>
          </a:xfrm>
          <a:prstGeom prst="rect">
            <a:avLst/>
          </a:prstGeom>
        </p:spPr>
      </p:pic>
    </p:spTree>
    <p:extLst>
      <p:ext uri="{BB962C8B-B14F-4D97-AF65-F5344CB8AC3E}">
        <p14:creationId xmlns:p14="http://schemas.microsoft.com/office/powerpoint/2010/main" val="16963588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Classifiers: Bayes</a:t>
            </a:r>
          </a:p>
        </p:txBody>
      </p:sp>
      <p:sp>
        <p:nvSpPr>
          <p:cNvPr id="6" name="Rectangle 6">
            <a:extLst>
              <a:ext uri="{FF2B5EF4-FFF2-40B4-BE49-F238E27FC236}">
                <a16:creationId xmlns="" xmlns:a16="http://schemas.microsoft.com/office/drawing/2014/main" id="{006413D0-B1C4-44B9-B8A9-B3E63B114306}"/>
              </a:ext>
            </a:extLst>
          </p:cNvPr>
          <p:cNvSpPr>
            <a:spLocks noChangeArrowheads="1"/>
          </p:cNvSpPr>
          <p:nvPr/>
        </p:nvSpPr>
        <p:spPr bwMode="auto">
          <a:xfrm>
            <a:off x="2272485" y="1017603"/>
            <a:ext cx="7647030" cy="5126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Suppose, a particular test for whether someone has been using cannabis is 90% sensitive, meaning the true positive (TPR)=0.90. </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Therefore it leads to 90% true positive results (correct identification of drug use) for cannabis users.</a:t>
            </a:r>
            <a:endParaRPr lang="en-US" alt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The test is also 80% specific, meaning true negative rate (TNR)=0.80. Therefore the test correctly identifies 80% of non-use for non-users, but also generates 20% false positives, or false positive rate (FPR)=0.20, for non-users.</a:t>
            </a:r>
            <a:endParaRPr lang="en-US" alt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Assuming 0.05 prevalence , meaning 5% of people use cannabis, what is the probability that a random person who tests positive is really a cannabis user?</a:t>
            </a:r>
            <a:endParaRPr lang="en-US" altLang="en-US" sz="2000" dirty="0">
              <a:latin typeface="Times New Roman" panose="02020603050405020304" pitchFamily="18" charset="0"/>
              <a:cs typeface="Times New Roman" panose="02020603050405020304" pitchFamily="18" charset="0"/>
            </a:endParaRPr>
          </a:p>
        </p:txBody>
      </p:sp>
      <p:sp>
        <p:nvSpPr>
          <p:cNvPr id="9" name="AutoShape 8" descr="{\displaystyle P({\text{User}}\mid {\text{Positive}})}">
            <a:extLst>
              <a:ext uri="{FF2B5EF4-FFF2-40B4-BE49-F238E27FC236}">
                <a16:creationId xmlns="" xmlns:a16="http://schemas.microsoft.com/office/drawing/2014/main" id="{9A6A7E6C-AAAC-4418-8B41-28A95F753B83}"/>
              </a:ext>
            </a:extLst>
          </p:cNvPr>
          <p:cNvSpPr>
            <a:spLocks noChangeAspect="1" noChangeArrowheads="1"/>
          </p:cNvSpPr>
          <p:nvPr/>
        </p:nvSpPr>
        <p:spPr bwMode="auto">
          <a:xfrm>
            <a:off x="3399064" y="2731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9" descr="{\displaystyle P({\text{User}}\mid {\text{Positive}})}">
            <a:extLst>
              <a:ext uri="{FF2B5EF4-FFF2-40B4-BE49-F238E27FC236}">
                <a16:creationId xmlns="" xmlns:a16="http://schemas.microsoft.com/office/drawing/2014/main" id="{3194C407-B78C-45F2-9724-B1E9A4411AD9}"/>
              </a:ext>
            </a:extLst>
          </p:cNvPr>
          <p:cNvSpPr>
            <a:spLocks noChangeAspect="1" noChangeArrowheads="1"/>
          </p:cNvSpPr>
          <p:nvPr/>
        </p:nvSpPr>
        <p:spPr bwMode="auto">
          <a:xfrm>
            <a:off x="6989989" y="3782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750131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1200" y="-27384"/>
            <a:ext cx="8229600" cy="935176"/>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Classifiers: Bayes</a:t>
            </a:r>
          </a:p>
        </p:txBody>
      </p:sp>
      <p:sp>
        <p:nvSpPr>
          <p:cNvPr id="6" name="Rectangle 6">
            <a:extLst>
              <a:ext uri="{FF2B5EF4-FFF2-40B4-BE49-F238E27FC236}">
                <a16:creationId xmlns="" xmlns:a16="http://schemas.microsoft.com/office/drawing/2014/main" id="{006413D0-B1C4-44B9-B8A9-B3E63B114306}"/>
              </a:ext>
            </a:extLst>
          </p:cNvPr>
          <p:cNvSpPr>
            <a:spLocks noChangeArrowheads="1"/>
          </p:cNvSpPr>
          <p:nvPr/>
        </p:nvSpPr>
        <p:spPr bwMode="auto">
          <a:xfrm>
            <a:off x="1981201" y="908720"/>
            <a:ext cx="7952955" cy="48186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The Positive Predictive value (PPV) of a test is proportion of persons who are actually positive out of all those testing positive, and can be calculated from a sample as:</a:t>
            </a:r>
          </a:p>
          <a:p>
            <a:pPr marL="0" lvl="1" algn="ctr">
              <a:lnSpc>
                <a:spcPct val="150000"/>
              </a:lnSpc>
            </a:pPr>
            <a:r>
              <a:rPr lang="en-US" altLang="en-US" sz="2000" dirty="0">
                <a:solidFill>
                  <a:srgbClr val="202122"/>
                </a:solidFill>
                <a:latin typeface="Times New Roman" panose="02020603050405020304" pitchFamily="18" charset="0"/>
                <a:cs typeface="Times New Roman" panose="02020603050405020304" pitchFamily="18" charset="0"/>
              </a:rPr>
              <a:t>PPV </a:t>
            </a:r>
            <a:r>
              <a:rPr lang="en-US" altLang="en-US" sz="2000" dirty="0">
                <a:solidFill>
                  <a:srgbClr val="202122"/>
                </a:solidFill>
                <a:latin typeface="Times New Roman" panose="02020603050405020304" pitchFamily="18" charset="0"/>
                <a:cs typeface="Times New Roman" panose="02020603050405020304" pitchFamily="18" charset="0"/>
              </a:rPr>
              <a:t>= True positive / Tested positive</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If </a:t>
            </a:r>
            <a:r>
              <a:rPr lang="en-US" altLang="en-US" sz="2000" dirty="0">
                <a:solidFill>
                  <a:srgbClr val="202122"/>
                </a:solidFill>
                <a:latin typeface="Times New Roman" panose="02020603050405020304" pitchFamily="18" charset="0"/>
                <a:cs typeface="Times New Roman" panose="02020603050405020304" pitchFamily="18" charset="0"/>
              </a:rPr>
              <a:t>sensitivity, specificity, and prevalence are known, PPV can be calculated using Bayes theorem. </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Let mean "the probability that someone is a cannabis user given that they test positive," which is what is meant by PPV. </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We can write:</a:t>
            </a:r>
          </a:p>
          <a:p>
            <a:pPr algn="just"/>
            <a:endParaRPr lang="en-US" altLang="en-US" sz="2000" dirty="0">
              <a:solidFill>
                <a:srgbClr val="202122"/>
              </a:solidFill>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p:txBody>
      </p:sp>
      <p:sp>
        <p:nvSpPr>
          <p:cNvPr id="9" name="AutoShape 8" descr="{\displaystyle P({\text{User}}\mid {\text{Positive}})}">
            <a:extLst>
              <a:ext uri="{FF2B5EF4-FFF2-40B4-BE49-F238E27FC236}">
                <a16:creationId xmlns="" xmlns:a16="http://schemas.microsoft.com/office/drawing/2014/main" id="{9A6A7E6C-AAAC-4418-8B41-28A95F753B83}"/>
              </a:ext>
            </a:extLst>
          </p:cNvPr>
          <p:cNvSpPr>
            <a:spLocks noChangeAspect="1" noChangeArrowheads="1"/>
          </p:cNvSpPr>
          <p:nvPr/>
        </p:nvSpPr>
        <p:spPr bwMode="auto">
          <a:xfrm>
            <a:off x="3399064" y="2731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9" descr="{\displaystyle P({\text{User}}\mid {\text{Positive}})}">
            <a:extLst>
              <a:ext uri="{FF2B5EF4-FFF2-40B4-BE49-F238E27FC236}">
                <a16:creationId xmlns="" xmlns:a16="http://schemas.microsoft.com/office/drawing/2014/main" id="{3194C407-B78C-45F2-9724-B1E9A4411AD9}"/>
              </a:ext>
            </a:extLst>
          </p:cNvPr>
          <p:cNvSpPr>
            <a:spLocks noChangeAspect="1" noChangeArrowheads="1"/>
          </p:cNvSpPr>
          <p:nvPr/>
        </p:nvSpPr>
        <p:spPr bwMode="auto">
          <a:xfrm>
            <a:off x="6989989" y="3782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 xmlns:a16="http://schemas.microsoft.com/office/drawing/2014/main" id="{3A4F1075-EF3E-45DF-9F85-F31E9A45934B}"/>
              </a:ext>
            </a:extLst>
          </p:cNvPr>
          <p:cNvPicPr>
            <a:picLocks noChangeAspect="1"/>
          </p:cNvPicPr>
          <p:nvPr/>
        </p:nvPicPr>
        <p:blipFill>
          <a:blip r:embed="rId2" cstate="print"/>
          <a:stretch>
            <a:fillRect/>
          </a:stretch>
        </p:blipFill>
        <p:spPr>
          <a:xfrm>
            <a:off x="4007768" y="4725145"/>
            <a:ext cx="5896322" cy="1845345"/>
          </a:xfrm>
          <a:prstGeom prst="rect">
            <a:avLst/>
          </a:prstGeom>
        </p:spPr>
      </p:pic>
    </p:spTree>
    <p:extLst>
      <p:ext uri="{BB962C8B-B14F-4D97-AF65-F5344CB8AC3E}">
        <p14:creationId xmlns:p14="http://schemas.microsoft.com/office/powerpoint/2010/main" val="10812604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Classifiers: Bayes</a:t>
            </a:r>
          </a:p>
        </p:txBody>
      </p:sp>
      <p:sp>
        <p:nvSpPr>
          <p:cNvPr id="6" name="Rectangle 6">
            <a:extLst>
              <a:ext uri="{FF2B5EF4-FFF2-40B4-BE49-F238E27FC236}">
                <a16:creationId xmlns="" xmlns:a16="http://schemas.microsoft.com/office/drawing/2014/main" id="{006413D0-B1C4-44B9-B8A9-B3E63B114306}"/>
              </a:ext>
            </a:extLst>
          </p:cNvPr>
          <p:cNvSpPr>
            <a:spLocks noChangeArrowheads="1"/>
          </p:cNvSpPr>
          <p:nvPr/>
        </p:nvSpPr>
        <p:spPr bwMode="auto">
          <a:xfrm>
            <a:off x="2142021" y="1528250"/>
            <a:ext cx="7770404" cy="46647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The fact                                                                                                                 that is a direct application of the Law of Total Probability. </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In this case, it says that the probability that someone tests positive is the probability that a user tests positive, times the probability of being a user, plus the probability that a non-user tests positive, times the probability of being a non-user.</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This is true because the classifications user and non-user form a partition of a set, namely the set of people who take the drug test. </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This combined with the definition of conditional probability results in the above statement.</a:t>
            </a:r>
          </a:p>
        </p:txBody>
      </p:sp>
      <p:sp>
        <p:nvSpPr>
          <p:cNvPr id="9" name="AutoShape 8" descr="{\displaystyle P({\text{User}}\mid {\text{Positive}})}">
            <a:extLst>
              <a:ext uri="{FF2B5EF4-FFF2-40B4-BE49-F238E27FC236}">
                <a16:creationId xmlns="" xmlns:a16="http://schemas.microsoft.com/office/drawing/2014/main" id="{9A6A7E6C-AAAC-4418-8B41-28A95F753B83}"/>
              </a:ext>
            </a:extLst>
          </p:cNvPr>
          <p:cNvSpPr>
            <a:spLocks noChangeAspect="1" noChangeArrowheads="1"/>
          </p:cNvSpPr>
          <p:nvPr/>
        </p:nvSpPr>
        <p:spPr bwMode="auto">
          <a:xfrm>
            <a:off x="3399064" y="2731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9" descr="{\displaystyle P({\text{User}}\mid {\text{Positive}})}">
            <a:extLst>
              <a:ext uri="{FF2B5EF4-FFF2-40B4-BE49-F238E27FC236}">
                <a16:creationId xmlns="" xmlns:a16="http://schemas.microsoft.com/office/drawing/2014/main" id="{3194C407-B78C-45F2-9724-B1E9A4411AD9}"/>
              </a:ext>
            </a:extLst>
          </p:cNvPr>
          <p:cNvSpPr>
            <a:spLocks noChangeAspect="1" noChangeArrowheads="1"/>
          </p:cNvSpPr>
          <p:nvPr/>
        </p:nvSpPr>
        <p:spPr bwMode="auto">
          <a:xfrm>
            <a:off x="6989989" y="3782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 xmlns:a16="http://schemas.microsoft.com/office/drawing/2014/main" id="{0E1B65BF-4686-4BE1-B715-823114BA77E2}"/>
              </a:ext>
            </a:extLst>
          </p:cNvPr>
          <p:cNvPicPr>
            <a:picLocks noChangeAspect="1"/>
          </p:cNvPicPr>
          <p:nvPr/>
        </p:nvPicPr>
        <p:blipFill>
          <a:blip r:embed="rId2" cstate="print"/>
          <a:stretch>
            <a:fillRect/>
          </a:stretch>
        </p:blipFill>
        <p:spPr>
          <a:xfrm>
            <a:off x="3719736" y="1628801"/>
            <a:ext cx="6480720" cy="465005"/>
          </a:xfrm>
          <a:prstGeom prst="rect">
            <a:avLst/>
          </a:prstGeom>
        </p:spPr>
      </p:pic>
    </p:spTree>
    <p:extLst>
      <p:ext uri="{BB962C8B-B14F-4D97-AF65-F5344CB8AC3E}">
        <p14:creationId xmlns:p14="http://schemas.microsoft.com/office/powerpoint/2010/main" val="23050920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81200" y="-2738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Classifiers: Bayes</a:t>
            </a:r>
          </a:p>
        </p:txBody>
      </p:sp>
      <p:sp>
        <p:nvSpPr>
          <p:cNvPr id="6" name="Rectangle 6">
            <a:extLst>
              <a:ext uri="{FF2B5EF4-FFF2-40B4-BE49-F238E27FC236}">
                <a16:creationId xmlns="" xmlns:a16="http://schemas.microsoft.com/office/drawing/2014/main" id="{006413D0-B1C4-44B9-B8A9-B3E63B114306}"/>
              </a:ext>
            </a:extLst>
          </p:cNvPr>
          <p:cNvSpPr>
            <a:spLocks noChangeArrowheads="1"/>
          </p:cNvSpPr>
          <p:nvPr/>
        </p:nvSpPr>
        <p:spPr bwMode="auto">
          <a:xfrm>
            <a:off x="1981201" y="1558303"/>
            <a:ext cx="8062247" cy="37413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Even if someone tests positive, the probability they are a cannabis user is only 19%, because in this group only 5% of people are users, most positives are false positives coming from the remaining 95%.</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If 1,000 people were tested:</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950 are non-users and 190 of them give false positive (0.20 × 950) 50 of them are users and 45 of them give true positive (0.90 × 50)</a:t>
            </a:r>
          </a:p>
          <a:p>
            <a:pPr marL="342900" indent="-342900" algn="just">
              <a:lnSpc>
                <a:spcPct val="150000"/>
              </a:lnSpc>
              <a:buFont typeface="Arial" panose="020B0604020202020204" pitchFamily="34" charset="0"/>
              <a:buChar char="•"/>
            </a:pPr>
            <a:r>
              <a:rPr lang="en-US" altLang="en-US" sz="2000" dirty="0">
                <a:solidFill>
                  <a:srgbClr val="202122"/>
                </a:solidFill>
                <a:latin typeface="Times New Roman" panose="02020603050405020304" pitchFamily="18" charset="0"/>
                <a:cs typeface="Times New Roman" panose="02020603050405020304" pitchFamily="18" charset="0"/>
              </a:rPr>
              <a:t>The 1,000 people thus yields 235 positive tests, of which only 45 are genuine drug users, about 19%. </a:t>
            </a:r>
            <a:endParaRPr lang="en-US" altLang="en-US" sz="2000" dirty="0">
              <a:latin typeface="Times New Roman" panose="02020603050405020304" pitchFamily="18" charset="0"/>
              <a:cs typeface="Times New Roman" panose="02020603050405020304" pitchFamily="18" charset="0"/>
            </a:endParaRPr>
          </a:p>
        </p:txBody>
      </p:sp>
      <p:sp>
        <p:nvSpPr>
          <p:cNvPr id="9" name="AutoShape 8" descr="{\displaystyle P({\text{User}}\mid {\text{Positive}})}">
            <a:extLst>
              <a:ext uri="{FF2B5EF4-FFF2-40B4-BE49-F238E27FC236}">
                <a16:creationId xmlns="" xmlns:a16="http://schemas.microsoft.com/office/drawing/2014/main" id="{9A6A7E6C-AAAC-4418-8B41-28A95F753B83}"/>
              </a:ext>
            </a:extLst>
          </p:cNvPr>
          <p:cNvSpPr>
            <a:spLocks noChangeAspect="1" noChangeArrowheads="1"/>
          </p:cNvSpPr>
          <p:nvPr/>
        </p:nvSpPr>
        <p:spPr bwMode="auto">
          <a:xfrm>
            <a:off x="3399064" y="2731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9" descr="{\displaystyle P({\text{User}}\mid {\text{Positive}})}">
            <a:extLst>
              <a:ext uri="{FF2B5EF4-FFF2-40B4-BE49-F238E27FC236}">
                <a16:creationId xmlns="" xmlns:a16="http://schemas.microsoft.com/office/drawing/2014/main" id="{3194C407-B78C-45F2-9724-B1E9A4411AD9}"/>
              </a:ext>
            </a:extLst>
          </p:cNvPr>
          <p:cNvSpPr>
            <a:spLocks noChangeAspect="1" noChangeArrowheads="1"/>
          </p:cNvSpPr>
          <p:nvPr/>
        </p:nvSpPr>
        <p:spPr bwMode="auto">
          <a:xfrm>
            <a:off x="6989989" y="3782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2499318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86366"/>
            <a:ext cx="8229600" cy="5765664"/>
          </a:xfrm>
        </p:spPr>
        <p:txBody>
          <a:bodyPr>
            <a:normAutofit lnSpcReduction="10000"/>
          </a:bodyPr>
          <a:lstStyle/>
          <a:p>
            <a:pPr marL="462915" lvl="1" indent="-178435" algn="just">
              <a:lnSpc>
                <a:spcPct val="150000"/>
              </a:lnSpc>
              <a:spcBef>
                <a:spcPts val="360"/>
              </a:spcBef>
              <a:tabLst>
                <a:tab pos="462280" algn="l"/>
                <a:tab pos="462915" algn="l"/>
              </a:tabLst>
            </a:pPr>
            <a:r>
              <a:rPr lang="en-US" sz="2000" spc="10" dirty="0">
                <a:latin typeface="Times New Roman" panose="02020603050405020304" pitchFamily="18" charset="0"/>
                <a:cs typeface="Times New Roman" panose="02020603050405020304" pitchFamily="18" charset="0"/>
              </a:rPr>
              <a:t>Artificial neural networks (ANNs), usually simply called neural networks (NNs), are computing systems vaguely inspired by the biological neural networks that constitute animal brains.</a:t>
            </a:r>
          </a:p>
          <a:p>
            <a:pPr marL="462915" lvl="1" indent="-178435" algn="just">
              <a:lnSpc>
                <a:spcPct val="150000"/>
              </a:lnSpc>
              <a:spcBef>
                <a:spcPts val="360"/>
              </a:spcBef>
              <a:tabLst>
                <a:tab pos="462280" algn="l"/>
                <a:tab pos="462915" algn="l"/>
              </a:tabLst>
            </a:pPr>
            <a:r>
              <a:rPr lang="en-US" sz="2000" spc="10" dirty="0">
                <a:latin typeface="Times New Roman" panose="02020603050405020304" pitchFamily="18" charset="0"/>
                <a:cs typeface="Times New Roman" panose="02020603050405020304" pitchFamily="18" charset="0"/>
              </a:rPr>
              <a:t>An ANN is based on a collection of connected units or nodes called artificial neurons, which loosely model the neurons in a biological brain. </a:t>
            </a:r>
          </a:p>
          <a:p>
            <a:pPr marL="462915" lvl="1" indent="-178435" algn="just">
              <a:lnSpc>
                <a:spcPct val="150000"/>
              </a:lnSpc>
              <a:spcBef>
                <a:spcPts val="360"/>
              </a:spcBef>
              <a:tabLst>
                <a:tab pos="462280" algn="l"/>
                <a:tab pos="462915" algn="l"/>
              </a:tabLst>
            </a:pPr>
            <a:r>
              <a:rPr lang="en-US" sz="2000" spc="10" dirty="0">
                <a:latin typeface="Times New Roman" panose="02020603050405020304" pitchFamily="18" charset="0"/>
                <a:cs typeface="Times New Roman" panose="02020603050405020304" pitchFamily="18" charset="0"/>
              </a:rPr>
              <a:t>Each connection, like the synapses in a biological brain, can transmit a signal to other neurons. </a:t>
            </a:r>
          </a:p>
          <a:p>
            <a:pPr marL="462915" lvl="1" indent="-178435" algn="just">
              <a:lnSpc>
                <a:spcPct val="150000"/>
              </a:lnSpc>
              <a:spcBef>
                <a:spcPts val="360"/>
              </a:spcBef>
              <a:tabLst>
                <a:tab pos="462280" algn="l"/>
                <a:tab pos="462915" algn="l"/>
              </a:tabLst>
            </a:pPr>
            <a:r>
              <a:rPr lang="en-US" sz="2000" spc="10" dirty="0">
                <a:latin typeface="Times New Roman" panose="02020603050405020304" pitchFamily="18" charset="0"/>
                <a:cs typeface="Times New Roman" panose="02020603050405020304" pitchFamily="18" charset="0"/>
              </a:rPr>
              <a:t>An artificial neuron that receives a signal then processes it and can signal neurons connected to it.</a:t>
            </a:r>
          </a:p>
          <a:p>
            <a:pPr marL="462915" lvl="1" indent="-178435" algn="just">
              <a:lnSpc>
                <a:spcPct val="150000"/>
              </a:lnSpc>
              <a:spcBef>
                <a:spcPts val="360"/>
              </a:spcBef>
              <a:tabLst>
                <a:tab pos="462280" algn="l"/>
                <a:tab pos="462915" algn="l"/>
              </a:tabLst>
            </a:pPr>
            <a:r>
              <a:rPr lang="en-US" sz="2000" spc="10" dirty="0">
                <a:solidFill>
                  <a:prstClr val="black"/>
                </a:solidFill>
                <a:latin typeface="Times New Roman" panose="02020603050405020304" pitchFamily="18" charset="0"/>
                <a:cs typeface="Times New Roman" panose="02020603050405020304" pitchFamily="18" charset="0"/>
              </a:rPr>
              <a:t>The "signal" at a connection is a real number, and the output of each neuron is computed by some non-linear function of the sum of its inputs</a:t>
            </a:r>
          </a:p>
          <a:p>
            <a:pPr marL="462915" lvl="1" indent="-178435">
              <a:lnSpc>
                <a:spcPct val="150000"/>
              </a:lnSpc>
              <a:spcBef>
                <a:spcPts val="360"/>
              </a:spcBef>
              <a:tabLst>
                <a:tab pos="462280" algn="l"/>
                <a:tab pos="462915" algn="l"/>
              </a:tabLst>
            </a:pPr>
            <a:r>
              <a:rPr lang="en-US" sz="2000" spc="10" dirty="0">
                <a:latin typeface="Times New Roman" panose="02020603050405020304" pitchFamily="18" charset="0"/>
                <a:cs typeface="Times New Roman" panose="02020603050405020304" pitchFamily="18" charset="0"/>
              </a:rPr>
              <a:t>The connections are called edges.</a:t>
            </a:r>
            <a:endParaRPr lang="en-US" sz="2000" spc="10" dirty="0">
              <a:solidFill>
                <a:prstClr val="black"/>
              </a:solidFill>
              <a:latin typeface="Times New Roman" panose="02020603050405020304" pitchFamily="18" charset="0"/>
              <a:cs typeface="Times New Roman" panose="02020603050405020304" pitchFamily="18" charset="0"/>
            </a:endParaRPr>
          </a:p>
          <a:p>
            <a:pPr marL="462915" lvl="1" indent="-178435" algn="just">
              <a:spcBef>
                <a:spcPts val="360"/>
              </a:spcBef>
              <a:tabLst>
                <a:tab pos="462280" algn="l"/>
                <a:tab pos="462915" algn="l"/>
              </a:tabLst>
            </a:pPr>
            <a:endParaRPr lang="en-IN" sz="2200" dirty="0">
              <a:latin typeface="Arial"/>
              <a:cs typeface="Arial"/>
            </a:endParaRPr>
          </a:p>
        </p:txBody>
      </p:sp>
      <p:sp>
        <p:nvSpPr>
          <p:cNvPr id="7" name="Title 1"/>
          <p:cNvSpPr txBox="1">
            <a:spLocks/>
          </p:cNvSpPr>
          <p:nvPr/>
        </p:nvSpPr>
        <p:spPr>
          <a:xfrm>
            <a:off x="1775520" y="25562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Classifiers: </a:t>
            </a:r>
            <a:r>
              <a:rPr lang="en-US" sz="3200" b="1" dirty="0">
                <a:solidFill>
                  <a:srgbClr val="FFC000"/>
                </a:solidFill>
                <a:latin typeface="Times New Roman" pitchFamily="18" charset="0"/>
                <a:cs typeface="Times New Roman" pitchFamily="18" charset="0"/>
              </a:rPr>
              <a:t>ANN models</a:t>
            </a:r>
          </a:p>
          <a:p>
            <a:pPr lvl="0" algn="ctr">
              <a:spcBef>
                <a:spcPct val="0"/>
              </a:spcBef>
              <a:defRPr/>
            </a:pPr>
            <a:endParaRPr lang="en-US" sz="3200" b="1" dirty="0">
              <a:solidFill>
                <a:srgbClr val="FFC000"/>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6921483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 xmlns:a16="http://schemas.microsoft.com/office/drawing/2014/main" id="{FE0AF962-FE15-4232-A431-404A3CC401C2}"/>
              </a:ext>
            </a:extLst>
          </p:cNvPr>
          <p:cNvPicPr>
            <a:picLocks noGrp="1" noChangeAspect="1"/>
          </p:cNvPicPr>
          <p:nvPr>
            <p:ph idx="1"/>
          </p:nvPr>
        </p:nvPicPr>
        <p:blipFill>
          <a:blip r:embed="rId2" cstate="print"/>
          <a:stretch>
            <a:fillRect/>
          </a:stretch>
        </p:blipFill>
        <p:spPr>
          <a:xfrm>
            <a:off x="2469787" y="1398624"/>
            <a:ext cx="7298621" cy="4394075"/>
          </a:xfrm>
          <a:prstGeom prst="rect">
            <a:avLst/>
          </a:prstGeom>
        </p:spPr>
      </p:pic>
      <p:sp>
        <p:nvSpPr>
          <p:cNvPr id="7" name="Title 1"/>
          <p:cNvSpPr txBox="1">
            <a:spLocks/>
          </p:cNvSpPr>
          <p:nvPr/>
        </p:nvSpPr>
        <p:spPr>
          <a:xfrm>
            <a:off x="1775520" y="255624"/>
            <a:ext cx="8229600" cy="1143000"/>
          </a:xfrm>
          <a:prstGeom prst="rect">
            <a:avLst/>
          </a:prstGeom>
        </p:spPr>
        <p:txBody>
          <a:bodyPr vert="horz" lIns="91440" tIns="45720" rIns="91440" bIns="45720" rtlCol="0" anchor="ctr">
            <a:normAutofit/>
          </a:bodyPr>
          <a:lstStyle/>
          <a:p>
            <a:pPr lvl="0" algn="ctr">
              <a:spcBef>
                <a:spcPct val="0"/>
              </a:spcBef>
              <a:defRPr/>
            </a:pPr>
            <a:r>
              <a:rPr lang="en-US" sz="3200" b="1" dirty="0">
                <a:solidFill>
                  <a:srgbClr val="FFC000"/>
                </a:solidFill>
                <a:latin typeface="Times New Roman" pitchFamily="18" charset="0"/>
                <a:ea typeface="+mj-ea"/>
                <a:cs typeface="Times New Roman" pitchFamily="18" charset="0"/>
              </a:rPr>
              <a:t>Classifiers: </a:t>
            </a:r>
            <a:r>
              <a:rPr lang="en-US" sz="3200" b="1" dirty="0">
                <a:solidFill>
                  <a:srgbClr val="FFC000"/>
                </a:solidFill>
                <a:latin typeface="Times New Roman" pitchFamily="18" charset="0"/>
                <a:cs typeface="Times New Roman" pitchFamily="18" charset="0"/>
              </a:rPr>
              <a:t>ANN models</a:t>
            </a:r>
          </a:p>
          <a:p>
            <a:pPr lvl="0" algn="ctr">
              <a:spcBef>
                <a:spcPct val="0"/>
              </a:spcBef>
              <a:defRPr/>
            </a:pPr>
            <a:endParaRPr lang="en-US" sz="3200" b="1" dirty="0">
              <a:solidFill>
                <a:srgbClr val="FFC000"/>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5682998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References </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340769"/>
            <a:ext cx="8229600" cy="4525963"/>
          </a:xfrm>
        </p:spPr>
        <p:txBody>
          <a:bodyPr>
            <a:normAutofit fontScale="55000" lnSpcReduction="20000"/>
          </a:bodyPr>
          <a:lstStyle/>
          <a:p>
            <a:pPr>
              <a:lnSpc>
                <a:spcPct val="150000"/>
              </a:lnSpc>
            </a:pPr>
            <a:r>
              <a:rPr lang="en-US" dirty="0" smtClean="0">
                <a:latin typeface="Times New Roman" pitchFamily="18" charset="0"/>
                <a:cs typeface="Times New Roman" pitchFamily="18" charset="0"/>
              </a:rPr>
              <a:t>Fredrick M </a:t>
            </a:r>
            <a:r>
              <a:rPr lang="en-US" dirty="0" err="1" smtClean="0">
                <a:latin typeface="Times New Roman" pitchFamily="18" charset="0"/>
                <a:cs typeface="Times New Roman" pitchFamily="18" charset="0"/>
              </a:rPr>
              <a:t>Weinhaus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Venkat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Devarajan,Texture</a:t>
            </a:r>
            <a:r>
              <a:rPr lang="en-US" dirty="0" smtClean="0">
                <a:latin typeface="Times New Roman" pitchFamily="18" charset="0"/>
                <a:cs typeface="Times New Roman" pitchFamily="18" charset="0"/>
              </a:rPr>
              <a:t> mapping 3D models of real-world scenes .ACM computing survey , Volume 29 1997.  </a:t>
            </a:r>
          </a:p>
          <a:p>
            <a:pPr>
              <a:lnSpc>
                <a:spcPct val="150000"/>
              </a:lnSpc>
            </a:pPr>
            <a:r>
              <a:rPr lang="en-US" dirty="0" smtClean="0">
                <a:latin typeface="Times New Roman" pitchFamily="18" charset="0"/>
                <a:cs typeface="Times New Roman" pitchFamily="18" charset="0"/>
              </a:rPr>
              <a:t>James F. </a:t>
            </a:r>
            <a:r>
              <a:rPr lang="en-US" dirty="0" err="1" smtClean="0">
                <a:latin typeface="Times New Roman" pitchFamily="18" charset="0"/>
                <a:cs typeface="Times New Roman" pitchFamily="18" charset="0"/>
              </a:rPr>
              <a:t>Blinn</a:t>
            </a:r>
            <a:r>
              <a:rPr lang="en-US" dirty="0" smtClean="0">
                <a:latin typeface="Times New Roman" pitchFamily="18" charset="0"/>
                <a:cs typeface="Times New Roman" pitchFamily="18" charset="0"/>
              </a:rPr>
              <a:t> and Martin E. </a:t>
            </a:r>
            <a:r>
              <a:rPr lang="en-US" dirty="0" err="1" smtClean="0">
                <a:latin typeface="Times New Roman" pitchFamily="18" charset="0"/>
                <a:cs typeface="Times New Roman" pitchFamily="18" charset="0"/>
              </a:rPr>
              <a:t>Newel,Texture</a:t>
            </a:r>
            <a:r>
              <a:rPr lang="en-US" dirty="0" smtClean="0">
                <a:latin typeface="Times New Roman" pitchFamily="18" charset="0"/>
                <a:cs typeface="Times New Roman" pitchFamily="18" charset="0"/>
              </a:rPr>
              <a:t> and Reflection in computer generated images. ACM computing survey.</a:t>
            </a:r>
          </a:p>
          <a:p>
            <a:pPr>
              <a:lnSpc>
                <a:spcPct val="150000"/>
              </a:lnSpc>
            </a:pPr>
            <a:r>
              <a:rPr lang="en-US" dirty="0" smtClean="0">
                <a:latin typeface="Times New Roman" pitchFamily="18" charset="0"/>
                <a:cs typeface="Times New Roman" pitchFamily="18" charset="0"/>
                <a:hlinkClick r:id="rId2"/>
              </a:rPr>
              <a:t>https://99designs.com/blog/tips/correct-file-formats-rgb-and-cmyk/</a:t>
            </a:r>
            <a:endParaRPr lang="en-US" dirty="0" smtClean="0">
              <a:latin typeface="Times New Roman" pitchFamily="18" charset="0"/>
              <a:cs typeface="Times New Roman" pitchFamily="18" charset="0"/>
            </a:endParaRPr>
          </a:p>
          <a:p>
            <a:pPr>
              <a:lnSpc>
                <a:spcPct val="150000"/>
              </a:lnSpc>
            </a:pPr>
            <a:r>
              <a:rPr lang="en-US" dirty="0" smtClean="0">
                <a:latin typeface="Times New Roman" pitchFamily="18" charset="0"/>
                <a:cs typeface="Times New Roman" pitchFamily="18" charset="0"/>
                <a:hlinkClick r:id="rId3"/>
              </a:rPr>
              <a:t>https://www.ft.unicamp.br/docentes/magic/khoros/html-dip/c2/s7/front-page.html</a:t>
            </a:r>
            <a:endParaRPr lang="en-US" dirty="0" smtClean="0">
              <a:latin typeface="Times New Roman" pitchFamily="18" charset="0"/>
              <a:cs typeface="Times New Roman" pitchFamily="18" charset="0"/>
            </a:endParaRPr>
          </a:p>
          <a:p>
            <a:pPr>
              <a:lnSpc>
                <a:spcPct val="150000"/>
              </a:lnSpc>
            </a:pPr>
            <a:r>
              <a:rPr lang="en-US" dirty="0" smtClean="0">
                <a:latin typeface="Times New Roman" pitchFamily="18" charset="0"/>
                <a:cs typeface="Times New Roman" pitchFamily="18" charset="0"/>
                <a:hlinkClick r:id="rId4"/>
              </a:rPr>
              <a:t>https://bohr.wlu.ca/hfan/cp467/12/notes/cp467_12_lecture12_color.pdf</a:t>
            </a:r>
            <a:endParaRPr lang="en-US" dirty="0" smtClean="0">
              <a:latin typeface="Times New Roman" pitchFamily="18" charset="0"/>
              <a:cs typeface="Times New Roman" pitchFamily="18" charset="0"/>
            </a:endParaRPr>
          </a:p>
          <a:p>
            <a:pPr>
              <a:lnSpc>
                <a:spcPct val="150000"/>
              </a:lnSpc>
            </a:pPr>
            <a:r>
              <a:rPr lang="en-US" dirty="0" smtClean="0">
                <a:latin typeface="Times New Roman" pitchFamily="18" charset="0"/>
                <a:cs typeface="Times New Roman" pitchFamily="18" charset="0"/>
                <a:hlinkClick r:id="rId5"/>
              </a:rPr>
              <a:t>https://www.cs.nmt.edu/~ip/lectures.html</a:t>
            </a:r>
            <a:endParaRPr lang="en-US" dirty="0" smtClean="0">
              <a:latin typeface="Times New Roman" pitchFamily="18" charset="0"/>
              <a:cs typeface="Times New Roman" pitchFamily="18" charset="0"/>
            </a:endParaRPr>
          </a:p>
          <a:p>
            <a:pPr>
              <a:lnSpc>
                <a:spcPct val="150000"/>
              </a:lnSpc>
            </a:pPr>
            <a:r>
              <a:rPr lang="en-US" dirty="0" smtClean="0">
                <a:latin typeface="Times New Roman" pitchFamily="18" charset="0"/>
                <a:cs typeface="Times New Roman" pitchFamily="18" charset="0"/>
                <a:hlinkClick r:id="rId6"/>
              </a:rPr>
              <a:t>https://perso.esiee.fr/~coustyj/EnglishMorphoGraph/L10.pdf</a:t>
            </a:r>
            <a:endParaRPr lang="en-US" dirty="0" smtClean="0">
              <a:latin typeface="Times New Roman" pitchFamily="18" charset="0"/>
              <a:cs typeface="Times New Roman" pitchFamily="18" charset="0"/>
            </a:endParaRPr>
          </a:p>
          <a:p>
            <a:pPr>
              <a:lnSpc>
                <a:spcPct val="150000"/>
              </a:lnSpc>
            </a:pPr>
            <a:r>
              <a:rPr lang="en-US" dirty="0" smtClean="0">
                <a:latin typeface="Times New Roman" pitchFamily="18" charset="0"/>
                <a:cs typeface="Times New Roman" pitchFamily="18" charset="0"/>
              </a:rPr>
              <a:t>https://programmingdesignsystems.com/color/color-models-and-color-spaces/index.html</a:t>
            </a:r>
          </a:p>
          <a:p>
            <a:pPr>
              <a:buNone/>
            </a:pPr>
            <a:endParaRPr lang="en-US" dirty="0"/>
          </a:p>
        </p:txBody>
      </p:sp>
    </p:spTree>
    <p:extLst>
      <p:ext uri="{BB962C8B-B14F-4D97-AF65-F5344CB8AC3E}">
        <p14:creationId xmlns:p14="http://schemas.microsoft.com/office/powerpoint/2010/main" val="385051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135560" y="980729"/>
            <a:ext cx="7848600" cy="5591175"/>
          </a:xfrm>
          <a:prstGeom prst="rect">
            <a:avLst/>
          </a:prstGeom>
          <a:noFill/>
          <a:ln w="9525">
            <a:noFill/>
            <a:miter lim="800000"/>
            <a:headEnd/>
            <a:tailEnd/>
          </a:ln>
        </p:spPr>
      </p:pic>
      <p:sp>
        <p:nvSpPr>
          <p:cNvPr id="5"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Noise Models Effects contd1…</a:t>
            </a:r>
            <a:endParaRPr lang="en-US" sz="32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3280608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Estimation of Degradation Model.</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124745"/>
            <a:ext cx="8229600" cy="5001419"/>
          </a:xfrm>
        </p:spPr>
        <p:txBody>
          <a:bodyPr>
            <a:normAutofit fontScale="70000" lnSpcReduction="20000"/>
          </a:bodyPr>
          <a:lstStyle/>
          <a:p>
            <a:pPr>
              <a:lnSpc>
                <a:spcPct val="170000"/>
              </a:lnSpc>
            </a:pPr>
            <a:r>
              <a:rPr lang="en-US" dirty="0" smtClean="0">
                <a:latin typeface="Times New Roman" pitchFamily="18" charset="0"/>
                <a:cs typeface="Times New Roman" pitchFamily="18" charset="0"/>
              </a:rPr>
              <a:t>Weather the spatial or frequency domain or Matrix, in all cases knowledge of degradation function is important.</a:t>
            </a:r>
          </a:p>
          <a:p>
            <a:pPr>
              <a:lnSpc>
                <a:spcPct val="170000"/>
              </a:lnSpc>
            </a:pPr>
            <a:r>
              <a:rPr lang="en-US" dirty="0" smtClean="0">
                <a:latin typeface="Times New Roman" pitchFamily="18" charset="0"/>
                <a:cs typeface="Times New Roman" pitchFamily="18" charset="0"/>
              </a:rPr>
              <a:t>Estimation of H is important in image restoration.</a:t>
            </a:r>
          </a:p>
          <a:p>
            <a:pPr>
              <a:lnSpc>
                <a:spcPct val="170000"/>
              </a:lnSpc>
            </a:pPr>
            <a:r>
              <a:rPr lang="en-US" dirty="0" smtClean="0">
                <a:latin typeface="Times New Roman" pitchFamily="18" charset="0"/>
                <a:cs typeface="Times New Roman" pitchFamily="18" charset="0"/>
              </a:rPr>
              <a:t>There are mainly three ways to estimate the H as follows-</a:t>
            </a:r>
          </a:p>
          <a:p>
            <a:pPr lvl="1">
              <a:lnSpc>
                <a:spcPct val="170000"/>
              </a:lnSpc>
            </a:pPr>
            <a:r>
              <a:rPr lang="en-US" sz="3200" dirty="0">
                <a:latin typeface="Times New Roman" pitchFamily="18" charset="0"/>
                <a:cs typeface="Times New Roman" pitchFamily="18" charset="0"/>
              </a:rPr>
              <a:t>By Observation</a:t>
            </a:r>
          </a:p>
          <a:p>
            <a:pPr lvl="1">
              <a:lnSpc>
                <a:spcPct val="170000"/>
              </a:lnSpc>
            </a:pPr>
            <a:r>
              <a:rPr lang="en-US" sz="3200" dirty="0">
                <a:latin typeface="Times New Roman" pitchFamily="18" charset="0"/>
                <a:cs typeface="Times New Roman" pitchFamily="18" charset="0"/>
              </a:rPr>
              <a:t>By Experimentation.</a:t>
            </a:r>
          </a:p>
          <a:p>
            <a:pPr lvl="1">
              <a:lnSpc>
                <a:spcPct val="170000"/>
              </a:lnSpc>
            </a:pPr>
            <a:r>
              <a:rPr lang="en-US" sz="3200" dirty="0">
                <a:latin typeface="Times New Roman" pitchFamily="18" charset="0"/>
                <a:cs typeface="Times New Roman" pitchFamily="18" charset="0"/>
              </a:rPr>
              <a:t>Mathematical Modeling</a:t>
            </a:r>
          </a:p>
          <a:p>
            <a:pPr>
              <a:lnSpc>
                <a:spcPct val="170000"/>
              </a:lnSpc>
            </a:pPr>
            <a:r>
              <a:rPr lang="en-US" dirty="0" smtClean="0">
                <a:latin typeface="Times New Roman" pitchFamily="18" charset="0"/>
                <a:cs typeface="Times New Roman" pitchFamily="18" charset="0"/>
              </a:rPr>
              <a:t>After approximation the degradation function, we apply the BLIND CONVOLUTION to restore the original image.</a:t>
            </a:r>
          </a:p>
          <a:p>
            <a:endParaRPr lang="en-US" dirty="0"/>
          </a:p>
        </p:txBody>
      </p:sp>
    </p:spTree>
    <p:extLst>
      <p:ext uri="{BB962C8B-B14F-4D97-AF65-F5344CB8AC3E}">
        <p14:creationId xmlns:p14="http://schemas.microsoft.com/office/powerpoint/2010/main" val="23475163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Observation</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124745"/>
            <a:ext cx="8229600" cy="5001419"/>
          </a:xfrm>
        </p:spPr>
        <p:txBody>
          <a:bodyPr>
            <a:normAutofit fontScale="92500" lnSpcReduction="20000"/>
          </a:bodyPr>
          <a:lstStyle/>
          <a:p>
            <a:pPr>
              <a:lnSpc>
                <a:spcPct val="150000"/>
              </a:lnSpc>
            </a:pPr>
            <a:r>
              <a:rPr lang="en-US" sz="2000" dirty="0">
                <a:latin typeface="Times New Roman" pitchFamily="18" charset="0"/>
                <a:cs typeface="Times New Roman" pitchFamily="18" charset="0"/>
              </a:rPr>
              <a:t>No knowledge of degraded function is given.</a:t>
            </a:r>
          </a:p>
          <a:p>
            <a:pPr>
              <a:lnSpc>
                <a:spcPct val="150000"/>
              </a:lnSpc>
            </a:pPr>
            <a:r>
              <a:rPr lang="en-US" sz="2000" dirty="0">
                <a:latin typeface="Times New Roman" pitchFamily="18" charset="0"/>
                <a:cs typeface="Times New Roman" pitchFamily="18" charset="0"/>
              </a:rPr>
              <a:t>Observing on g(</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),try to estimate the degraded function in the region which have simpler structure.</a:t>
            </a: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buNone/>
            </a:pPr>
            <a:r>
              <a:rPr lang="en-US" sz="2000" dirty="0">
                <a:latin typeface="Times New Roman" pitchFamily="18" charset="0"/>
                <a:cs typeface="Times New Roman" pitchFamily="18" charset="0"/>
              </a:rPr>
              <a:t>             </a:t>
            </a:r>
          </a:p>
          <a:p>
            <a:pPr>
              <a:lnSpc>
                <a:spcPct val="150000"/>
              </a:lnSpc>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gs</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Gs(</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a:t>
            </a:r>
          </a:p>
          <a:p>
            <a:pPr>
              <a:lnSpc>
                <a:spcPct val="150000"/>
              </a:lnSpc>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fs</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Fs(</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a:t>
            </a:r>
            <a:endParaRPr lang="en-IN" sz="2000" dirty="0">
              <a:latin typeface="Times New Roman" pitchFamily="18" charset="0"/>
              <a:cs typeface="Times New Roman" pitchFamily="18" charset="0"/>
            </a:endParaRPr>
          </a:p>
          <a:p>
            <a:pPr>
              <a:lnSpc>
                <a:spcPct val="150000"/>
              </a:lnSpc>
              <a:buNone/>
            </a:pPr>
            <a:endParaRPr lang="en-US"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buNone/>
            </a:pPr>
            <a:endParaRPr lang="en-US" sz="2000" dirty="0">
              <a:latin typeface="Times New Roman" pitchFamily="18" charset="0"/>
              <a:cs typeface="Times New Roman" pitchFamily="18" charset="0"/>
            </a:endParaRPr>
          </a:p>
          <a:p>
            <a:pPr>
              <a:lnSpc>
                <a:spcPct val="150000"/>
              </a:lnSpc>
            </a:pPr>
            <a:endParaRPr lang="en-US" sz="2000" dirty="0">
              <a:latin typeface="Times New Roman" pitchFamily="18" charset="0"/>
              <a:cs typeface="Times New Roman" pitchFamily="18" charset="0"/>
            </a:endParaRPr>
          </a:p>
        </p:txBody>
      </p:sp>
      <p:pic>
        <p:nvPicPr>
          <p:cNvPr id="8195" name="Picture 3"/>
          <p:cNvPicPr>
            <a:picLocks noChangeAspect="1" noChangeArrowheads="1"/>
          </p:cNvPicPr>
          <p:nvPr/>
        </p:nvPicPr>
        <p:blipFill>
          <a:blip r:embed="rId2" cstate="print"/>
          <a:srcRect/>
          <a:stretch>
            <a:fillRect/>
          </a:stretch>
        </p:blipFill>
        <p:spPr bwMode="auto">
          <a:xfrm>
            <a:off x="2927648" y="2738462"/>
            <a:ext cx="6048672" cy="2274714"/>
          </a:xfrm>
          <a:prstGeom prst="rect">
            <a:avLst/>
          </a:prstGeom>
          <a:ln w="88900" cap="sq" cmpd="thickThin">
            <a:solidFill>
              <a:srgbClr val="000000"/>
            </a:solidFill>
            <a:prstDash val="solid"/>
            <a:miter lim="800000"/>
          </a:ln>
          <a:effectLst>
            <a:innerShdw blurRad="76200">
              <a:srgbClr val="000000"/>
            </a:innerShdw>
          </a:effectLst>
        </p:spPr>
      </p:pic>
      <p:sp>
        <p:nvSpPr>
          <p:cNvPr id="6" name="Left-Right Arrow 5"/>
          <p:cNvSpPr/>
          <p:nvPr/>
        </p:nvSpPr>
        <p:spPr>
          <a:xfrm>
            <a:off x="3791744" y="5157192"/>
            <a:ext cx="504056"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Right Arrow 6"/>
          <p:cNvSpPr/>
          <p:nvPr/>
        </p:nvSpPr>
        <p:spPr>
          <a:xfrm>
            <a:off x="3791744" y="5661248"/>
            <a:ext cx="504056"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528049" y="5261138"/>
            <a:ext cx="3196709" cy="400110"/>
          </a:xfrm>
          <a:prstGeom prst="rect">
            <a:avLst/>
          </a:prstGeom>
        </p:spPr>
        <p:txBody>
          <a:bodyPr wrap="none">
            <a:spAutoFit/>
          </a:bodyPr>
          <a:lstStyle/>
          <a:p>
            <a:r>
              <a:rPr lang="en-US" sz="2000" dirty="0">
                <a:latin typeface="Times New Roman" pitchFamily="18" charset="0"/>
                <a:cs typeface="Times New Roman" pitchFamily="18" charset="0"/>
              </a:rPr>
              <a:t>Hs(</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)=Gs(</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)/Fs(</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694558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Observation </a:t>
            </a:r>
            <a:r>
              <a:rPr lang="en-US" sz="3200" b="1" dirty="0" err="1">
                <a:solidFill>
                  <a:srgbClr val="FFC000"/>
                </a:solidFill>
                <a:latin typeface="Times New Roman" pitchFamily="18" charset="0"/>
                <a:cs typeface="Times New Roman" pitchFamily="18" charset="0"/>
              </a:rPr>
              <a:t>contd</a:t>
            </a:r>
            <a:r>
              <a:rPr lang="en-US" sz="3200" b="1" dirty="0">
                <a:solidFill>
                  <a:srgbClr val="FFC000"/>
                </a:solidFill>
                <a:latin typeface="Times New Roman" pitchFamily="18" charset="0"/>
                <a:cs typeface="Times New Roman" pitchFamily="18" charset="0"/>
              </a:rPr>
              <a:t>…</a:t>
            </a:r>
            <a:endParaRPr lang="en-US" sz="3200" b="1" dirty="0">
              <a:solidFill>
                <a:srgbClr val="FFC000"/>
              </a:solidFill>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b="11709"/>
          <a:stretch>
            <a:fillRect/>
          </a:stretch>
        </p:blipFill>
        <p:spPr bwMode="auto">
          <a:xfrm>
            <a:off x="2423592" y="1484785"/>
            <a:ext cx="7272808" cy="439853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15534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Experimentation</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268761"/>
            <a:ext cx="8229600" cy="4525963"/>
          </a:xfrm>
        </p:spPr>
        <p:txBody>
          <a:bodyPr/>
          <a:lstStyle/>
          <a:p>
            <a:pPr>
              <a:lnSpc>
                <a:spcPct val="150000"/>
              </a:lnSpc>
            </a:pPr>
            <a:r>
              <a:rPr lang="en-US" sz="2000" dirty="0">
                <a:latin typeface="Times New Roman" pitchFamily="18" charset="0"/>
                <a:cs typeface="Times New Roman" pitchFamily="18" charset="0"/>
              </a:rPr>
              <a:t>Try to imaging set-up similar to original.</a:t>
            </a:r>
          </a:p>
          <a:p>
            <a:pPr>
              <a:lnSpc>
                <a:spcPct val="150000"/>
              </a:lnSpc>
            </a:pPr>
            <a:r>
              <a:rPr lang="en-US" sz="2000" dirty="0">
                <a:latin typeface="Times New Roman" pitchFamily="18" charset="0"/>
                <a:cs typeface="Times New Roman" pitchFamily="18" charset="0"/>
              </a:rPr>
              <a:t>Impulse response and impulse simulation.</a:t>
            </a:r>
          </a:p>
          <a:p>
            <a:pPr>
              <a:lnSpc>
                <a:spcPct val="150000"/>
              </a:lnSpc>
            </a:pPr>
            <a:r>
              <a:rPr lang="en-US" sz="2000" dirty="0">
                <a:latin typeface="Times New Roman" pitchFamily="18" charset="0"/>
                <a:cs typeface="Times New Roman" pitchFamily="18" charset="0"/>
              </a:rPr>
              <a:t>Objective to find H which have similar result of degradation as original one.</a:t>
            </a:r>
          </a:p>
          <a:p>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3431704" y="3356993"/>
            <a:ext cx="5257800" cy="24098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23306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96753"/>
            <a:ext cx="8229600" cy="4929411"/>
          </a:xfrm>
        </p:spPr>
        <p:txBody>
          <a:bodyPr>
            <a:normAutofit fontScale="92500" lnSpcReduction="10000"/>
          </a:bodyPr>
          <a:lstStyle/>
          <a:p>
            <a:pPr>
              <a:lnSpc>
                <a:spcPct val="160000"/>
              </a:lnSpc>
            </a:pPr>
            <a:r>
              <a:rPr lang="en-US" sz="2000" dirty="0">
                <a:latin typeface="Times New Roman" pitchFamily="18" charset="0"/>
                <a:cs typeface="Times New Roman" pitchFamily="18" charset="0"/>
              </a:rPr>
              <a:t>Here f(</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is impulse.</a:t>
            </a:r>
          </a:p>
          <a:p>
            <a:pPr>
              <a:lnSpc>
                <a:spcPct val="160000"/>
              </a:lnSpc>
            </a:pPr>
            <a:r>
              <a:rPr lang="en-US" sz="2000" dirty="0">
                <a:latin typeface="Times New Roman" pitchFamily="18" charset="0"/>
                <a:cs typeface="Times New Roman" pitchFamily="18" charset="0"/>
              </a:rPr>
              <a:t>F(</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)=&gt;A (a constant).</a:t>
            </a:r>
          </a:p>
          <a:p>
            <a:pPr>
              <a:lnSpc>
                <a:spcPct val="160000"/>
              </a:lnSpc>
            </a:pPr>
            <a:r>
              <a:rPr lang="en-US" sz="2000" dirty="0">
                <a:latin typeface="Times New Roman" pitchFamily="18" charset="0"/>
                <a:cs typeface="Times New Roman" pitchFamily="18" charset="0"/>
              </a:rPr>
              <a:t>G(</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)=H(</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)F(</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a:t>
            </a:r>
          </a:p>
          <a:p>
            <a:pPr>
              <a:lnSpc>
                <a:spcPct val="160000"/>
              </a:lnSpc>
            </a:pPr>
            <a:r>
              <a:rPr lang="en-US" sz="2000" dirty="0">
                <a:latin typeface="Times New Roman" pitchFamily="18" charset="0"/>
                <a:cs typeface="Times New Roman" pitchFamily="18" charset="0"/>
              </a:rPr>
              <a:t>H(</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)=G(</a:t>
            </a:r>
            <a:r>
              <a:rPr lang="en-US" sz="2000" dirty="0" err="1">
                <a:latin typeface="Times New Roman" pitchFamily="18" charset="0"/>
                <a:cs typeface="Times New Roman" pitchFamily="18" charset="0"/>
              </a:rPr>
              <a:t>u,v</a:t>
            </a:r>
            <a:r>
              <a:rPr lang="en-US" sz="2000" dirty="0">
                <a:latin typeface="Times New Roman" pitchFamily="18" charset="0"/>
                <a:cs typeface="Times New Roman" pitchFamily="18" charset="0"/>
              </a:rPr>
              <a:t>)/A.</a:t>
            </a:r>
          </a:p>
          <a:p>
            <a:pPr>
              <a:lnSpc>
                <a:spcPct val="160000"/>
              </a:lnSpc>
            </a:pPr>
            <a:r>
              <a:rPr lang="en-US" sz="2000" dirty="0">
                <a:latin typeface="Times New Roman" pitchFamily="18" charset="0"/>
                <a:cs typeface="Times New Roman" pitchFamily="18" charset="0"/>
              </a:rPr>
              <a:t>Objective is </a:t>
            </a:r>
            <a:r>
              <a:rPr lang="en-US" sz="2000" dirty="0">
                <a:solidFill>
                  <a:srgbClr val="FF0000"/>
                </a:solidFill>
                <a:latin typeface="Times New Roman" pitchFamily="18" charset="0"/>
                <a:cs typeface="Times New Roman" pitchFamily="18" charset="0"/>
              </a:rPr>
              <a:t>training and testing.</a:t>
            </a:r>
          </a:p>
          <a:p>
            <a:pPr>
              <a:lnSpc>
                <a:spcPct val="160000"/>
              </a:lnSpc>
            </a:pPr>
            <a:r>
              <a:rPr lang="en-US" sz="2000" dirty="0">
                <a:latin typeface="Times New Roman" pitchFamily="18" charset="0"/>
                <a:cs typeface="Times New Roman" pitchFamily="18" charset="0"/>
              </a:rPr>
              <a:t>Never testing on training data.</a:t>
            </a:r>
          </a:p>
          <a:p>
            <a:pPr>
              <a:lnSpc>
                <a:spcPct val="160000"/>
              </a:lnSpc>
            </a:pPr>
            <a:endParaRPr lang="en-IN" sz="2000" dirty="0">
              <a:latin typeface="Times New Roman" pitchFamily="18" charset="0"/>
              <a:cs typeface="Times New Roman" pitchFamily="18" charset="0"/>
            </a:endParaRPr>
          </a:p>
          <a:p>
            <a:pPr>
              <a:lnSpc>
                <a:spcPct val="160000"/>
              </a:lnSpc>
              <a:buNone/>
            </a:pPr>
            <a:r>
              <a:rPr lang="en-US" sz="2000" dirty="0">
                <a:latin typeface="Times New Roman" pitchFamily="18" charset="0"/>
                <a:cs typeface="Times New Roman" pitchFamily="18" charset="0"/>
              </a:rPr>
              <a:t>Note: The intensity of impulse is very high, otherwise noise can dominate to impulse.</a:t>
            </a:r>
          </a:p>
          <a:p>
            <a:pPr>
              <a:buNone/>
            </a:pPr>
            <a:endParaRPr lang="en-US" dirty="0"/>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Experimentation </a:t>
            </a:r>
            <a:r>
              <a:rPr lang="en-US" sz="3200" b="1" dirty="0" err="1">
                <a:solidFill>
                  <a:srgbClr val="FFC000"/>
                </a:solidFill>
                <a:latin typeface="Times New Roman" pitchFamily="18" charset="0"/>
                <a:cs typeface="Times New Roman" pitchFamily="18" charset="0"/>
              </a:rPr>
              <a:t>Contd</a:t>
            </a:r>
            <a:r>
              <a:rPr lang="en-US" sz="3200" b="1" dirty="0">
                <a:solidFill>
                  <a:srgbClr val="FFC000"/>
                </a:solidFill>
                <a:latin typeface="Times New Roman" pitchFamily="18" charset="0"/>
                <a:cs typeface="Times New Roman" pitchFamily="18" charset="0"/>
              </a:rPr>
              <a:t>…..</a:t>
            </a:r>
            <a:endParaRPr lang="en-US" sz="32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1725731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VTU"/>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32" y="548680"/>
            <a:ext cx="3420000" cy="1008112"/>
          </a:xfrm>
          <a:prstGeom prst="rect">
            <a:avLst/>
          </a:prstGeom>
          <a:noFill/>
          <a:ln>
            <a:noFill/>
          </a:ln>
        </p:spPr>
      </p:pic>
      <p:sp>
        <p:nvSpPr>
          <p:cNvPr id="4" name="Rectangle 3"/>
          <p:cNvSpPr/>
          <p:nvPr/>
        </p:nvSpPr>
        <p:spPr>
          <a:xfrm>
            <a:off x="2783632" y="1844825"/>
            <a:ext cx="7128792" cy="646331"/>
          </a:xfrm>
          <a:prstGeom prst="rect">
            <a:avLst/>
          </a:prstGeom>
          <a:solidFill>
            <a:srgbClr val="FFC000"/>
          </a:solidFill>
        </p:spPr>
        <p:txBody>
          <a:bodyPr wrap="square">
            <a:spAutoFit/>
          </a:bodyPr>
          <a:lstStyle/>
          <a:p>
            <a:pPr algn="ctr"/>
            <a:r>
              <a:rPr lang="en-US" b="1" dirty="0">
                <a:latin typeface="Times New Roman" pitchFamily="18" charset="0"/>
                <a:ea typeface="Verdana" pitchFamily="34" charset="0"/>
                <a:cs typeface="Times New Roman" pitchFamily="18" charset="0"/>
              </a:rPr>
              <a:t>SCHOOL OF COMPUTING</a:t>
            </a:r>
          </a:p>
          <a:p>
            <a:pPr algn="ctr"/>
            <a:r>
              <a:rPr lang="en-US" b="1" dirty="0">
                <a:latin typeface="Times New Roman" pitchFamily="18" charset="0"/>
                <a:ea typeface="Verdana" pitchFamily="34" charset="0"/>
                <a:cs typeface="Times New Roman" pitchFamily="18" charset="0"/>
              </a:rPr>
              <a:t>DEPARTMENT OF COMPUTER SCIENCE &amp; ENGINEERING</a:t>
            </a:r>
          </a:p>
        </p:txBody>
      </p:sp>
      <p:sp>
        <p:nvSpPr>
          <p:cNvPr id="6" name="Title 5"/>
          <p:cNvSpPr>
            <a:spLocks noGrp="1"/>
          </p:cNvSpPr>
          <p:nvPr>
            <p:ph type="ctrTitle"/>
          </p:nvPr>
        </p:nvSpPr>
        <p:spPr/>
        <p:txBody>
          <a:bodyPr>
            <a:normAutofit fontScale="90000"/>
          </a:bodyPr>
          <a:lstStyle/>
          <a:p>
            <a:r>
              <a:rPr lang="en-US" b="1" dirty="0" smtClean="0"/>
              <a:t/>
            </a:r>
            <a:br>
              <a:rPr lang="en-US" b="1" dirty="0" smtClean="0"/>
            </a:br>
            <a:r>
              <a:rPr lang="en-US" b="1" dirty="0" smtClean="0"/>
              <a:t/>
            </a:r>
            <a:br>
              <a:rPr lang="en-US" b="1" dirty="0" smtClean="0"/>
            </a:br>
            <a:r>
              <a:rPr lang="en-US" sz="2700" b="1" dirty="0">
                <a:latin typeface="Times New Roman" pitchFamily="18" charset="0"/>
                <a:cs typeface="Times New Roman" pitchFamily="18" charset="0"/>
              </a:rPr>
              <a:t>1151CS113-COMPUTER GRAPHICS AND IMAGE PROCESSING</a:t>
            </a:r>
            <a:endParaRPr lang="en-US" sz="2700" dirty="0">
              <a:latin typeface="Times New Roman" pitchFamily="18" charset="0"/>
              <a:cs typeface="Times New Roman" pitchFamily="18" charset="0"/>
            </a:endParaRPr>
          </a:p>
        </p:txBody>
      </p:sp>
      <p:sp>
        <p:nvSpPr>
          <p:cNvPr id="7" name="TextBox 6"/>
          <p:cNvSpPr txBox="1"/>
          <p:nvPr/>
        </p:nvSpPr>
        <p:spPr>
          <a:xfrm>
            <a:off x="2999657" y="4676944"/>
            <a:ext cx="3075073" cy="1200329"/>
          </a:xfrm>
          <a:prstGeom prst="rect">
            <a:avLst/>
          </a:prstGeom>
          <a:noFill/>
        </p:spPr>
        <p:txBody>
          <a:bodyPr wrap="none" rtlCol="0">
            <a:spAutoFit/>
          </a:bodyPr>
          <a:lstStyle/>
          <a:p>
            <a:r>
              <a:rPr lang="en-IN" sz="7200" dirty="0">
                <a:latin typeface="Times New Roman" pitchFamily="18" charset="0"/>
                <a:cs typeface="Times New Roman" pitchFamily="18" charset="0"/>
              </a:rPr>
              <a:t>UNIT-5</a:t>
            </a:r>
            <a:endParaRPr lang="en-US" sz="7200" dirty="0">
              <a:latin typeface="Times New Roman" pitchFamily="18" charset="0"/>
              <a:cs typeface="Times New Roman" pitchFamily="18" charset="0"/>
            </a:endParaRPr>
          </a:p>
        </p:txBody>
      </p:sp>
    </p:spTree>
    <p:extLst>
      <p:ext uri="{BB962C8B-B14F-4D97-AF65-F5344CB8AC3E}">
        <p14:creationId xmlns:p14="http://schemas.microsoft.com/office/powerpoint/2010/main" val="13255362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C000"/>
                </a:solidFill>
                <a:latin typeface="Times New Roman" pitchFamily="18" charset="0"/>
                <a:cs typeface="Times New Roman" pitchFamily="18" charset="0"/>
              </a:rPr>
              <a:t>Mathematical Modeling</a:t>
            </a:r>
            <a:br>
              <a:rPr lang="en-US" sz="3200" b="1" dirty="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340769"/>
            <a:ext cx="8229600" cy="4785395"/>
          </a:xfrm>
        </p:spPr>
        <p:txBody>
          <a:bodyPr>
            <a:normAutofit/>
          </a:bodyPr>
          <a:lstStyle/>
          <a:p>
            <a:pPr>
              <a:lnSpc>
                <a:spcPct val="150000"/>
              </a:lnSpc>
            </a:pPr>
            <a:r>
              <a:rPr lang="en-US" sz="2000" dirty="0">
                <a:latin typeface="Times New Roman" pitchFamily="18" charset="0"/>
                <a:cs typeface="Times New Roman" pitchFamily="18" charset="0"/>
              </a:rPr>
              <a:t>If you have the mathematical model, you have inside the degradation process.</a:t>
            </a:r>
          </a:p>
          <a:p>
            <a:pPr>
              <a:lnSpc>
                <a:spcPct val="150000"/>
              </a:lnSpc>
            </a:pPr>
            <a:r>
              <a:rPr lang="en-US" sz="2000" dirty="0">
                <a:latin typeface="Times New Roman" pitchFamily="18" charset="0"/>
                <a:cs typeface="Times New Roman" pitchFamily="18" charset="0"/>
              </a:rPr>
              <a:t>Atmospheric turbulence can be possible to mapping in mathematical model.</a:t>
            </a:r>
          </a:p>
          <a:p>
            <a:pPr>
              <a:lnSpc>
                <a:spcPct val="150000"/>
              </a:lnSpc>
            </a:pPr>
            <a:r>
              <a:rPr lang="en-US" sz="2000" dirty="0">
                <a:latin typeface="Times New Roman" pitchFamily="18" charset="0"/>
                <a:cs typeface="Times New Roman" pitchFamily="18" charset="0"/>
              </a:rPr>
              <a:t>One e.g. of mathematical model </a:t>
            </a: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k gives the nature of turbulence.</a:t>
            </a:r>
          </a:p>
          <a:p>
            <a:endParaRPr lang="en-US" dirty="0" smtClean="0"/>
          </a:p>
          <a:p>
            <a:pPr>
              <a:buNone/>
            </a:pP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4871865" y="4133454"/>
            <a:ext cx="2371725" cy="4476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064690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Mathematical Modeling contd..</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124744"/>
            <a:ext cx="4072910" cy="341632"/>
          </a:xfrm>
        </p:spPr>
        <p:txBody>
          <a:bodyPr wrap="none">
            <a:spAutoFit/>
          </a:bodyPr>
          <a:lstStyle/>
          <a:p>
            <a:pPr marL="0">
              <a:buNone/>
            </a:pPr>
            <a:r>
              <a:rPr lang="en-US" sz="1800" b="1" dirty="0">
                <a:latin typeface="Times New Roman" pitchFamily="18" charset="0"/>
                <a:cs typeface="Times New Roman" pitchFamily="18" charset="0"/>
              </a:rPr>
              <a:t>Atmospheric Turbulence blur examples</a:t>
            </a:r>
          </a:p>
        </p:txBody>
      </p:sp>
      <p:pic>
        <p:nvPicPr>
          <p:cNvPr id="1026" name="Picture 2"/>
          <p:cNvPicPr>
            <a:picLocks noChangeAspect="1" noChangeArrowheads="1"/>
          </p:cNvPicPr>
          <p:nvPr/>
        </p:nvPicPr>
        <p:blipFill>
          <a:blip r:embed="rId2" cstate="print"/>
          <a:srcRect/>
          <a:stretch>
            <a:fillRect/>
          </a:stretch>
        </p:blipFill>
        <p:spPr bwMode="auto">
          <a:xfrm>
            <a:off x="2639615" y="1484784"/>
            <a:ext cx="3125923" cy="2160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528048" y="1484784"/>
            <a:ext cx="3024336" cy="21600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711624" y="4077072"/>
            <a:ext cx="3096344" cy="21600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6528048" y="4077312"/>
            <a:ext cx="3024336" cy="2160000"/>
          </a:xfrm>
          <a:prstGeom prst="rect">
            <a:avLst/>
          </a:prstGeom>
          <a:noFill/>
          <a:ln w="9525">
            <a:noFill/>
            <a:miter lim="800000"/>
            <a:headEnd/>
            <a:tailEnd/>
          </a:ln>
        </p:spPr>
      </p:pic>
      <p:sp>
        <p:nvSpPr>
          <p:cNvPr id="8" name="Rectangle 7"/>
          <p:cNvSpPr/>
          <p:nvPr/>
        </p:nvSpPr>
        <p:spPr>
          <a:xfrm>
            <a:off x="2783632" y="3645024"/>
            <a:ext cx="2801088" cy="369332"/>
          </a:xfrm>
          <a:prstGeom prst="rect">
            <a:avLst/>
          </a:prstGeom>
        </p:spPr>
        <p:txBody>
          <a:bodyPr wrap="none">
            <a:spAutoFit/>
          </a:bodyPr>
          <a:lstStyle/>
          <a:p>
            <a:r>
              <a:rPr lang="en-US" b="1" dirty="0">
                <a:latin typeface="Times New Roman" pitchFamily="18" charset="0"/>
                <a:cs typeface="Times New Roman" pitchFamily="18" charset="0"/>
              </a:rPr>
              <a:t>Fig: Negligible Turbulence</a:t>
            </a:r>
            <a:endParaRPr lang="en-US" b="1" dirty="0">
              <a:latin typeface="Times New Roman" pitchFamily="18" charset="0"/>
              <a:cs typeface="Times New Roman" pitchFamily="18" charset="0"/>
            </a:endParaRPr>
          </a:p>
        </p:txBody>
      </p:sp>
      <p:sp>
        <p:nvSpPr>
          <p:cNvPr id="9" name="Rectangle 8"/>
          <p:cNvSpPr/>
          <p:nvPr/>
        </p:nvSpPr>
        <p:spPr>
          <a:xfrm>
            <a:off x="6384033" y="3645024"/>
            <a:ext cx="3473387" cy="369332"/>
          </a:xfrm>
          <a:prstGeom prst="rect">
            <a:avLst/>
          </a:prstGeom>
        </p:spPr>
        <p:txBody>
          <a:bodyPr wrap="none">
            <a:spAutoFit/>
          </a:bodyPr>
          <a:lstStyle/>
          <a:p>
            <a:r>
              <a:rPr lang="en-US" b="1" dirty="0">
                <a:latin typeface="Times New Roman" pitchFamily="18" charset="0"/>
                <a:cs typeface="Times New Roman" pitchFamily="18" charset="0"/>
              </a:rPr>
              <a:t>Fig: Severe Turbulence, k=0.0025</a:t>
            </a:r>
            <a:endParaRPr lang="en-US" b="1" dirty="0">
              <a:latin typeface="Times New Roman" pitchFamily="18" charset="0"/>
              <a:cs typeface="Times New Roman" pitchFamily="18" charset="0"/>
            </a:endParaRPr>
          </a:p>
        </p:txBody>
      </p:sp>
      <p:sp>
        <p:nvSpPr>
          <p:cNvPr id="10" name="Rectangle 9"/>
          <p:cNvSpPr/>
          <p:nvPr/>
        </p:nvSpPr>
        <p:spPr>
          <a:xfrm>
            <a:off x="2639616" y="6165304"/>
            <a:ext cx="3118482" cy="369332"/>
          </a:xfrm>
          <a:prstGeom prst="rect">
            <a:avLst/>
          </a:prstGeom>
        </p:spPr>
        <p:txBody>
          <a:bodyPr wrap="none">
            <a:spAutoFit/>
          </a:bodyPr>
          <a:lstStyle/>
          <a:p>
            <a:r>
              <a:rPr lang="en-US" b="1" dirty="0">
                <a:latin typeface="Times New Roman" pitchFamily="18" charset="0"/>
                <a:cs typeface="Times New Roman" pitchFamily="18" charset="0"/>
              </a:rPr>
              <a:t>Fig: Mid Turbulence, k=0.001</a:t>
            </a:r>
            <a:endParaRPr lang="en-US" b="1" dirty="0">
              <a:latin typeface="Times New Roman" pitchFamily="18" charset="0"/>
              <a:cs typeface="Times New Roman" pitchFamily="18" charset="0"/>
            </a:endParaRPr>
          </a:p>
        </p:txBody>
      </p:sp>
      <p:sp>
        <p:nvSpPr>
          <p:cNvPr id="11" name="Rectangle 10"/>
          <p:cNvSpPr/>
          <p:nvPr/>
        </p:nvSpPr>
        <p:spPr>
          <a:xfrm>
            <a:off x="6456041" y="6237312"/>
            <a:ext cx="3374963" cy="369332"/>
          </a:xfrm>
          <a:prstGeom prst="rect">
            <a:avLst/>
          </a:prstGeom>
        </p:spPr>
        <p:txBody>
          <a:bodyPr wrap="none">
            <a:spAutoFit/>
          </a:bodyPr>
          <a:lstStyle/>
          <a:p>
            <a:r>
              <a:rPr lang="en-US" b="1" dirty="0">
                <a:latin typeface="Times New Roman" pitchFamily="18" charset="0"/>
                <a:cs typeface="Times New Roman" pitchFamily="18" charset="0"/>
              </a:rPr>
              <a:t>Fig: Low Turbulence, k=0.00025</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20395742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Restoration Techniques.</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a:lnSpc>
                <a:spcPct val="200000"/>
              </a:lnSpc>
            </a:pPr>
            <a:r>
              <a:rPr lang="en-US" sz="2000" dirty="0">
                <a:latin typeface="Times New Roman" pitchFamily="18" charset="0"/>
                <a:cs typeface="Times New Roman" pitchFamily="18" charset="0"/>
              </a:rPr>
              <a:t>Inverse Filtering.</a:t>
            </a:r>
          </a:p>
          <a:p>
            <a:pPr>
              <a:lnSpc>
                <a:spcPct val="200000"/>
              </a:lnSpc>
            </a:pPr>
            <a:r>
              <a:rPr lang="en-US" sz="2000" dirty="0">
                <a:latin typeface="Times New Roman" pitchFamily="18" charset="0"/>
                <a:cs typeface="Times New Roman" pitchFamily="18" charset="0"/>
              </a:rPr>
              <a:t>Minimum Mean Squares Errors.</a:t>
            </a:r>
          </a:p>
          <a:p>
            <a:pPr lvl="1">
              <a:lnSpc>
                <a:spcPct val="200000"/>
              </a:lnSpc>
            </a:pPr>
            <a:r>
              <a:rPr lang="en-US" sz="2000" dirty="0">
                <a:latin typeface="Times New Roman" pitchFamily="18" charset="0"/>
                <a:cs typeface="Times New Roman" pitchFamily="18" charset="0"/>
              </a:rPr>
              <a:t>Weiner Filtering.</a:t>
            </a:r>
          </a:p>
          <a:p>
            <a:pPr>
              <a:lnSpc>
                <a:spcPct val="200000"/>
              </a:lnSpc>
            </a:pPr>
            <a:r>
              <a:rPr lang="en-US" sz="2000" dirty="0">
                <a:latin typeface="Times New Roman" pitchFamily="18" charset="0"/>
                <a:cs typeface="Times New Roman" pitchFamily="18" charset="0"/>
              </a:rPr>
              <a:t>Constrained Least Square Filter.</a:t>
            </a:r>
          </a:p>
          <a:p>
            <a:pPr>
              <a:lnSpc>
                <a:spcPct val="200000"/>
              </a:lnSpc>
            </a:pPr>
            <a:r>
              <a:rPr lang="en-US" sz="2000" dirty="0">
                <a:latin typeface="Times New Roman" pitchFamily="18" charset="0"/>
                <a:cs typeface="Times New Roman" pitchFamily="18" charset="0"/>
              </a:rPr>
              <a:t>Non linear filtering</a:t>
            </a:r>
          </a:p>
          <a:p>
            <a:pPr>
              <a:lnSpc>
                <a:spcPct val="200000"/>
              </a:lnSpc>
            </a:pPr>
            <a:r>
              <a:rPr lang="en-US" sz="2000" dirty="0">
                <a:latin typeface="Times New Roman" pitchFamily="18" charset="0"/>
                <a:cs typeface="Times New Roman" pitchFamily="18" charset="0"/>
              </a:rPr>
              <a:t>Advanced Restoration Technique.</a:t>
            </a:r>
          </a:p>
          <a:p>
            <a:pPr>
              <a:buNone/>
            </a:pPr>
            <a:endParaRPr lang="en-US" dirty="0"/>
          </a:p>
        </p:txBody>
      </p:sp>
    </p:spTree>
    <p:extLst>
      <p:ext uri="{BB962C8B-B14F-4D97-AF65-F5344CB8AC3E}">
        <p14:creationId xmlns:p14="http://schemas.microsoft.com/office/powerpoint/2010/main" val="804055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Filter used for Restoration Process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908720"/>
            <a:ext cx="8229600" cy="5544616"/>
          </a:xfrm>
        </p:spPr>
        <p:txBody>
          <a:bodyPr numCol="2">
            <a:noAutofit/>
          </a:bodyPr>
          <a:lstStyle/>
          <a:p>
            <a:pPr>
              <a:lnSpc>
                <a:spcPct val="170000"/>
              </a:lnSpc>
            </a:pPr>
            <a:r>
              <a:rPr lang="en-US" sz="2000" dirty="0">
                <a:latin typeface="Times New Roman" pitchFamily="18" charset="0"/>
                <a:cs typeface="Times New Roman" pitchFamily="18" charset="0"/>
              </a:rPr>
              <a:t>Mean filters</a:t>
            </a:r>
          </a:p>
          <a:p>
            <a:pPr lvl="1">
              <a:lnSpc>
                <a:spcPct val="170000"/>
              </a:lnSpc>
            </a:pPr>
            <a:r>
              <a:rPr lang="en-US" sz="1900" dirty="0">
                <a:solidFill>
                  <a:srgbClr val="FF0000"/>
                </a:solidFill>
                <a:latin typeface="Times New Roman" pitchFamily="18" charset="0"/>
                <a:cs typeface="Times New Roman" pitchFamily="18" charset="0"/>
              </a:rPr>
              <a:t>Arithmetic mean filter</a:t>
            </a:r>
          </a:p>
          <a:p>
            <a:pPr lvl="1">
              <a:lnSpc>
                <a:spcPct val="170000"/>
              </a:lnSpc>
            </a:pPr>
            <a:r>
              <a:rPr lang="en-US" sz="1900" dirty="0">
                <a:solidFill>
                  <a:srgbClr val="FF0000"/>
                </a:solidFill>
                <a:latin typeface="Times New Roman" pitchFamily="18" charset="0"/>
                <a:cs typeface="Times New Roman" pitchFamily="18" charset="0"/>
              </a:rPr>
              <a:t>Geometric mean filter</a:t>
            </a:r>
          </a:p>
          <a:p>
            <a:pPr lvl="1">
              <a:lnSpc>
                <a:spcPct val="170000"/>
              </a:lnSpc>
            </a:pPr>
            <a:r>
              <a:rPr lang="en-US" sz="1900" dirty="0">
                <a:solidFill>
                  <a:srgbClr val="FF0000"/>
                </a:solidFill>
                <a:latin typeface="Times New Roman" pitchFamily="18" charset="0"/>
                <a:cs typeface="Times New Roman" pitchFamily="18" charset="0"/>
              </a:rPr>
              <a:t>Harmonic mean filter</a:t>
            </a:r>
          </a:p>
          <a:p>
            <a:pPr lvl="1">
              <a:lnSpc>
                <a:spcPct val="170000"/>
              </a:lnSpc>
            </a:pPr>
            <a:r>
              <a:rPr lang="en-US" sz="1900" dirty="0">
                <a:solidFill>
                  <a:srgbClr val="FF0000"/>
                </a:solidFill>
                <a:latin typeface="Times New Roman" pitchFamily="18" charset="0"/>
                <a:cs typeface="Times New Roman" pitchFamily="18" charset="0"/>
              </a:rPr>
              <a:t>Contra-harmonic mean filter</a:t>
            </a:r>
          </a:p>
          <a:p>
            <a:pPr>
              <a:lnSpc>
                <a:spcPct val="170000"/>
              </a:lnSpc>
            </a:pPr>
            <a:r>
              <a:rPr lang="en-US" sz="2000" dirty="0">
                <a:latin typeface="Times New Roman" pitchFamily="18" charset="0"/>
                <a:cs typeface="Times New Roman" pitchFamily="18" charset="0"/>
              </a:rPr>
              <a:t>Order statistics filters</a:t>
            </a:r>
          </a:p>
          <a:p>
            <a:pPr lvl="1">
              <a:lnSpc>
                <a:spcPct val="170000"/>
              </a:lnSpc>
            </a:pPr>
            <a:r>
              <a:rPr lang="en-US" sz="1900" dirty="0">
                <a:solidFill>
                  <a:srgbClr val="FF0000"/>
                </a:solidFill>
                <a:latin typeface="Times New Roman" pitchFamily="18" charset="0"/>
                <a:cs typeface="Times New Roman" pitchFamily="18" charset="0"/>
              </a:rPr>
              <a:t>Median filter</a:t>
            </a:r>
          </a:p>
          <a:p>
            <a:pPr lvl="1">
              <a:lnSpc>
                <a:spcPct val="170000"/>
              </a:lnSpc>
            </a:pPr>
            <a:r>
              <a:rPr lang="en-US" sz="1900" dirty="0">
                <a:solidFill>
                  <a:srgbClr val="FF0000"/>
                </a:solidFill>
                <a:latin typeface="Times New Roman" pitchFamily="18" charset="0"/>
                <a:cs typeface="Times New Roman" pitchFamily="18" charset="0"/>
              </a:rPr>
              <a:t>Max and min filters</a:t>
            </a:r>
          </a:p>
          <a:p>
            <a:pPr lvl="1">
              <a:lnSpc>
                <a:spcPct val="170000"/>
              </a:lnSpc>
            </a:pPr>
            <a:r>
              <a:rPr lang="en-US" sz="1900" dirty="0">
                <a:solidFill>
                  <a:srgbClr val="FF0000"/>
                </a:solidFill>
                <a:latin typeface="Times New Roman" pitchFamily="18" charset="0"/>
                <a:cs typeface="Times New Roman" pitchFamily="18" charset="0"/>
              </a:rPr>
              <a:t>Mid-point filter</a:t>
            </a:r>
          </a:p>
          <a:p>
            <a:pPr lvl="1">
              <a:lnSpc>
                <a:spcPct val="170000"/>
              </a:lnSpc>
            </a:pPr>
            <a:r>
              <a:rPr lang="en-US" sz="1900" dirty="0">
                <a:solidFill>
                  <a:srgbClr val="FF0000"/>
                </a:solidFill>
                <a:latin typeface="Times New Roman" pitchFamily="18" charset="0"/>
                <a:cs typeface="Times New Roman" pitchFamily="18" charset="0"/>
              </a:rPr>
              <a:t>alpha-trimmed filters</a:t>
            </a:r>
          </a:p>
          <a:p>
            <a:pPr lvl="1">
              <a:lnSpc>
                <a:spcPct val="170000"/>
              </a:lnSpc>
            </a:pPr>
            <a:endParaRPr lang="en-IN" sz="2000" dirty="0">
              <a:solidFill>
                <a:srgbClr val="FF0000"/>
              </a:solidFill>
              <a:latin typeface="Times New Roman" pitchFamily="18" charset="0"/>
              <a:cs typeface="Times New Roman" pitchFamily="18" charset="0"/>
            </a:endParaRPr>
          </a:p>
          <a:p>
            <a:pPr lvl="1">
              <a:lnSpc>
                <a:spcPct val="170000"/>
              </a:lnSpc>
            </a:pPr>
            <a:endParaRPr lang="en-IN" sz="2000" dirty="0">
              <a:solidFill>
                <a:srgbClr val="FF0000"/>
              </a:solidFill>
              <a:latin typeface="Times New Roman" pitchFamily="18" charset="0"/>
              <a:cs typeface="Times New Roman" pitchFamily="18" charset="0"/>
            </a:endParaRPr>
          </a:p>
          <a:p>
            <a:pPr lvl="1">
              <a:lnSpc>
                <a:spcPct val="170000"/>
              </a:lnSpc>
              <a:buNone/>
            </a:pPr>
            <a:endParaRPr lang="en-US" sz="2000" dirty="0">
              <a:solidFill>
                <a:srgbClr val="FF0000"/>
              </a:solidFill>
              <a:latin typeface="Times New Roman" pitchFamily="18" charset="0"/>
              <a:cs typeface="Times New Roman" pitchFamily="18" charset="0"/>
            </a:endParaRPr>
          </a:p>
          <a:p>
            <a:pPr>
              <a:lnSpc>
                <a:spcPct val="170000"/>
              </a:lnSpc>
            </a:pPr>
            <a:r>
              <a:rPr lang="en-US" sz="2000" dirty="0">
                <a:latin typeface="Times New Roman" pitchFamily="18" charset="0"/>
                <a:cs typeface="Times New Roman" pitchFamily="18" charset="0"/>
              </a:rPr>
              <a:t>Adaptive filters</a:t>
            </a:r>
          </a:p>
          <a:p>
            <a:pPr lvl="1">
              <a:lnSpc>
                <a:spcPct val="170000"/>
              </a:lnSpc>
            </a:pPr>
            <a:r>
              <a:rPr lang="fr-FR" sz="1900" dirty="0">
                <a:solidFill>
                  <a:srgbClr val="FF0000"/>
                </a:solidFill>
                <a:latin typeface="Times New Roman" pitchFamily="18" charset="0"/>
                <a:cs typeface="Times New Roman" pitchFamily="18" charset="0"/>
              </a:rPr>
              <a:t>Adaptive local noise </a:t>
            </a:r>
            <a:r>
              <a:rPr lang="fr-FR" sz="1900" dirty="0" err="1">
                <a:solidFill>
                  <a:srgbClr val="FF0000"/>
                </a:solidFill>
                <a:latin typeface="Times New Roman" pitchFamily="18" charset="0"/>
                <a:cs typeface="Times New Roman" pitchFamily="18" charset="0"/>
              </a:rPr>
              <a:t>reduction</a:t>
            </a:r>
            <a:r>
              <a:rPr lang="fr-FR" sz="1900" dirty="0">
                <a:solidFill>
                  <a:srgbClr val="FF0000"/>
                </a:solidFill>
                <a:latin typeface="Times New Roman" pitchFamily="18" charset="0"/>
                <a:cs typeface="Times New Roman" pitchFamily="18" charset="0"/>
              </a:rPr>
              <a:t> </a:t>
            </a:r>
            <a:r>
              <a:rPr lang="fr-FR" sz="1900" dirty="0" err="1">
                <a:solidFill>
                  <a:srgbClr val="FF0000"/>
                </a:solidFill>
                <a:latin typeface="Times New Roman" pitchFamily="18" charset="0"/>
                <a:cs typeface="Times New Roman" pitchFamily="18" charset="0"/>
              </a:rPr>
              <a:t>filter</a:t>
            </a:r>
            <a:r>
              <a:rPr lang="fr-FR" sz="1900" dirty="0">
                <a:solidFill>
                  <a:srgbClr val="FF0000"/>
                </a:solidFill>
                <a:latin typeface="Times New Roman" pitchFamily="18" charset="0"/>
                <a:cs typeface="Times New Roman" pitchFamily="18" charset="0"/>
              </a:rPr>
              <a:t>.</a:t>
            </a:r>
          </a:p>
          <a:p>
            <a:pPr lvl="1">
              <a:lnSpc>
                <a:spcPct val="170000"/>
              </a:lnSpc>
            </a:pPr>
            <a:r>
              <a:rPr lang="en-US" sz="1900" dirty="0">
                <a:solidFill>
                  <a:srgbClr val="FF0000"/>
                </a:solidFill>
                <a:latin typeface="Times New Roman" pitchFamily="18" charset="0"/>
                <a:cs typeface="Times New Roman" pitchFamily="18" charset="0"/>
              </a:rPr>
              <a:t>Adaptive median filter</a:t>
            </a:r>
          </a:p>
          <a:p>
            <a:endParaRPr lang="en-US" sz="2000" dirty="0"/>
          </a:p>
        </p:txBody>
      </p:sp>
    </p:spTree>
    <p:extLst>
      <p:ext uri="{BB962C8B-B14F-4D97-AF65-F5344CB8AC3E}">
        <p14:creationId xmlns:p14="http://schemas.microsoft.com/office/powerpoint/2010/main" val="831381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557808"/>
            <a:ext cx="8229600" cy="1143000"/>
          </a:xfrm>
        </p:spPr>
        <p:txBody>
          <a:bodyPr>
            <a:noAutofit/>
          </a:bodyPr>
          <a:lstStyle/>
          <a:p>
            <a:r>
              <a:rPr lang="en-US" sz="3200" b="1" dirty="0">
                <a:solidFill>
                  <a:srgbClr val="FFC000"/>
                </a:solidFill>
                <a:latin typeface="Times New Roman" pitchFamily="18" charset="0"/>
                <a:cs typeface="Times New Roman" pitchFamily="18" charset="0"/>
              </a:rPr>
              <a:t>Filtering to Remove Noise-AMF </a:t>
            </a:r>
            <a:br>
              <a:rPr lang="en-US" sz="3200" b="1" dirty="0">
                <a:solidFill>
                  <a:srgbClr val="FFC000"/>
                </a:solidFill>
                <a:latin typeface="Times New Roman" pitchFamily="18" charset="0"/>
                <a:cs typeface="Times New Roman" pitchFamily="18" charset="0"/>
              </a:rPr>
            </a:br>
            <a:r>
              <a:rPr lang="en-US" sz="3200" b="1" dirty="0">
                <a:solidFill>
                  <a:srgbClr val="FFC000"/>
                </a:solidFill>
                <a:latin typeface="Times New Roman" pitchFamily="18" charset="0"/>
                <a:cs typeface="Times New Roman" pitchFamily="18" charset="0"/>
              </a:rPr>
              <a:t/>
            </a:r>
            <a:br>
              <a:rPr lang="en-US" sz="3200" b="1" dirty="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196753"/>
            <a:ext cx="8229600" cy="4929411"/>
          </a:xfrm>
        </p:spPr>
        <p:txBody>
          <a:bodyPr/>
          <a:lstStyle/>
          <a:p>
            <a:pPr>
              <a:lnSpc>
                <a:spcPct val="150000"/>
              </a:lnSpc>
            </a:pPr>
            <a:r>
              <a:rPr lang="en-US" sz="2000" dirty="0">
                <a:latin typeface="Times New Roman" pitchFamily="18" charset="0"/>
                <a:cs typeface="Times New Roman" pitchFamily="18" charset="0"/>
              </a:rPr>
              <a:t>Use spatial filters of different kinds to remove different kinds of noise </a:t>
            </a:r>
          </a:p>
          <a:p>
            <a:pPr>
              <a:lnSpc>
                <a:spcPct val="150000"/>
              </a:lnSpc>
            </a:pPr>
            <a:r>
              <a:rPr lang="en-US" sz="2000" b="1" dirty="0">
                <a:solidFill>
                  <a:srgbClr val="FF0000"/>
                </a:solidFill>
                <a:latin typeface="Times New Roman" pitchFamily="18" charset="0"/>
                <a:cs typeface="Times New Roman" pitchFamily="18" charset="0"/>
              </a:rPr>
              <a:t>Arithmetic Mean : </a:t>
            </a:r>
          </a:p>
          <a:p>
            <a:endParaRPr lang="en-IN" dirty="0" smtClean="0"/>
          </a:p>
          <a:p>
            <a:endParaRPr lang="en-IN" dirty="0" smtClean="0"/>
          </a:p>
          <a:p>
            <a:r>
              <a:rPr lang="en-US" sz="2000" dirty="0">
                <a:latin typeface="Times New Roman" pitchFamily="18" charset="0"/>
                <a:cs typeface="Times New Roman" pitchFamily="18" charset="0"/>
              </a:rPr>
              <a:t>This is implemented as the simple smoothing filter Blurs the image to remove noise. </a:t>
            </a:r>
          </a:p>
          <a:p>
            <a:endParaRPr lang="en-US" dirty="0"/>
          </a:p>
        </p:txBody>
      </p:sp>
      <p:pic>
        <p:nvPicPr>
          <p:cNvPr id="2050" name="Picture 2"/>
          <p:cNvPicPr>
            <a:picLocks noChangeAspect="1" noChangeArrowheads="1"/>
          </p:cNvPicPr>
          <p:nvPr/>
        </p:nvPicPr>
        <p:blipFill>
          <a:blip r:embed="rId2" cstate="print">
            <a:biLevel thresh="50000"/>
          </a:blip>
          <a:srcRect/>
          <a:stretch>
            <a:fillRect/>
          </a:stretch>
        </p:blipFill>
        <p:spPr bwMode="auto">
          <a:xfrm>
            <a:off x="4655840" y="2051282"/>
            <a:ext cx="4690640" cy="123370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biLevel thresh="50000"/>
          </a:blip>
          <a:srcRect/>
          <a:stretch>
            <a:fillRect/>
          </a:stretch>
        </p:blipFill>
        <p:spPr bwMode="auto">
          <a:xfrm>
            <a:off x="4871864" y="4233764"/>
            <a:ext cx="2376264" cy="2195215"/>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2279576" y="4293096"/>
            <a:ext cx="2016224" cy="2027064"/>
          </a:xfrm>
          <a:prstGeom prst="rect">
            <a:avLst/>
          </a:prstGeom>
          <a:noFill/>
          <a:ln w="9525">
            <a:noFill/>
            <a:miter lim="800000"/>
            <a:headEnd/>
            <a:tailEnd/>
          </a:ln>
        </p:spPr>
      </p:pic>
    </p:spTree>
    <p:extLst>
      <p:ext uri="{BB962C8B-B14F-4D97-AF65-F5344CB8AC3E}">
        <p14:creationId xmlns:p14="http://schemas.microsoft.com/office/powerpoint/2010/main" val="3839660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000" b="1" dirty="0">
                <a:solidFill>
                  <a:srgbClr val="FF0000"/>
                </a:solidFill>
                <a:latin typeface="Times New Roman" pitchFamily="18" charset="0"/>
                <a:cs typeface="Times New Roman" pitchFamily="18" charset="0"/>
              </a:rPr>
              <a:t>Geometric Mean:</a:t>
            </a:r>
          </a:p>
          <a:p>
            <a:pPr>
              <a:buNone/>
            </a:pPr>
            <a:endParaRPr lang="en-US" sz="2000" b="1" dirty="0">
              <a:solidFill>
                <a:srgbClr val="FF0000"/>
              </a:solidFill>
              <a:latin typeface="Times New Roman" pitchFamily="18" charset="0"/>
              <a:cs typeface="Times New Roman" pitchFamily="18" charset="0"/>
            </a:endParaRPr>
          </a:p>
          <a:p>
            <a:pPr>
              <a:buNone/>
            </a:pPr>
            <a:endParaRPr lang="en-US" sz="2000" b="1" dirty="0">
              <a:solidFill>
                <a:srgbClr val="FF0000"/>
              </a:solidFill>
              <a:latin typeface="Times New Roman" pitchFamily="18" charset="0"/>
              <a:cs typeface="Times New Roman" pitchFamily="18" charset="0"/>
            </a:endParaRPr>
          </a:p>
          <a:p>
            <a:pPr>
              <a:buNone/>
            </a:pPr>
            <a:endParaRPr lang="en-US" sz="2000" b="1" dirty="0">
              <a:solidFill>
                <a:srgbClr val="FF0000"/>
              </a:solidFill>
              <a:latin typeface="Times New Roman" pitchFamily="18" charset="0"/>
              <a:cs typeface="Times New Roman" pitchFamily="18" charset="0"/>
            </a:endParaRPr>
          </a:p>
          <a:p>
            <a:pPr>
              <a:buNone/>
            </a:pPr>
            <a:endParaRPr lang="en-US" sz="2000" b="1" dirty="0">
              <a:solidFill>
                <a:srgbClr val="FF0000"/>
              </a:solidFill>
              <a:latin typeface="Times New Roman" pitchFamily="18" charset="0"/>
              <a:cs typeface="Times New Roman" pitchFamily="18" charset="0"/>
            </a:endParaRPr>
          </a:p>
          <a:p>
            <a:pPr>
              <a:buNone/>
            </a:pPr>
            <a:endParaRPr lang="en-US" sz="2000" b="1" dirty="0">
              <a:solidFill>
                <a:srgbClr val="FF0000"/>
              </a:solidFill>
              <a:latin typeface="Times New Roman" pitchFamily="18" charset="0"/>
              <a:cs typeface="Times New Roman" pitchFamily="18" charset="0"/>
            </a:endParaRPr>
          </a:p>
          <a:p>
            <a:pPr>
              <a:buNone/>
            </a:pPr>
            <a:endParaRPr lang="en-US" sz="2000" b="1" dirty="0">
              <a:solidFill>
                <a:srgbClr val="FF0000"/>
              </a:solidFill>
              <a:latin typeface="Times New Roman" pitchFamily="18" charset="0"/>
              <a:cs typeface="Times New Roman" pitchFamily="18" charset="0"/>
            </a:endParaRPr>
          </a:p>
          <a:p>
            <a:endParaRPr lang="en-US" sz="2000" b="1" dirty="0">
              <a:solidFill>
                <a:srgbClr val="FF0000"/>
              </a:solidFill>
              <a:latin typeface="Times New Roman" pitchFamily="18" charset="0"/>
              <a:cs typeface="Times New Roman" pitchFamily="18" charset="0"/>
            </a:endParaRPr>
          </a:p>
          <a:p>
            <a:r>
              <a:rPr lang="en-US" sz="2000" dirty="0">
                <a:latin typeface="Times New Roman" pitchFamily="18" charset="0"/>
                <a:cs typeface="Times New Roman" pitchFamily="18" charset="0"/>
              </a:rPr>
              <a:t>Achieves similar smoothing to the arithmetic mean, but tends to lose less image detail. </a:t>
            </a:r>
          </a:p>
          <a:p>
            <a:pPr>
              <a:buNone/>
            </a:pPr>
            <a:r>
              <a:rPr lang="en-US" sz="2000" b="1" dirty="0">
                <a:solidFill>
                  <a:srgbClr val="FF0000"/>
                </a:solidFill>
                <a:latin typeface="Times New Roman" pitchFamily="18" charset="0"/>
                <a:cs typeface="Times New Roman" pitchFamily="18" charset="0"/>
              </a:rPr>
              <a:t> </a:t>
            </a:r>
          </a:p>
          <a:p>
            <a:pPr>
              <a:buNone/>
            </a:pPr>
            <a:endParaRPr lang="en-US" dirty="0"/>
          </a:p>
        </p:txBody>
      </p:sp>
      <p:sp>
        <p:nvSpPr>
          <p:cNvPr id="4" name="Title 1"/>
          <p:cNvSpPr>
            <a:spLocks noGrp="1"/>
          </p:cNvSpPr>
          <p:nvPr>
            <p:ph type="title"/>
          </p:nvPr>
        </p:nvSpPr>
        <p:spPr>
          <a:xfrm>
            <a:off x="1559496" y="557808"/>
            <a:ext cx="8229600" cy="1143000"/>
          </a:xfrm>
        </p:spPr>
        <p:txBody>
          <a:bodyPr>
            <a:noAutofit/>
          </a:bodyPr>
          <a:lstStyle/>
          <a:p>
            <a:r>
              <a:rPr lang="en-US" sz="3200" b="1" dirty="0">
                <a:solidFill>
                  <a:srgbClr val="FFC000"/>
                </a:solidFill>
                <a:latin typeface="Times New Roman" pitchFamily="18" charset="0"/>
                <a:cs typeface="Times New Roman" pitchFamily="18" charset="0"/>
              </a:rPr>
              <a:t>Filtering to Remove Noise-GMF </a:t>
            </a:r>
            <a:br>
              <a:rPr lang="en-US" sz="3200" b="1" dirty="0">
                <a:solidFill>
                  <a:srgbClr val="FFC000"/>
                </a:solidFill>
                <a:latin typeface="Times New Roman" pitchFamily="18" charset="0"/>
                <a:cs typeface="Times New Roman" pitchFamily="18" charset="0"/>
              </a:rPr>
            </a:br>
            <a:r>
              <a:rPr lang="en-US" sz="3200" b="1" dirty="0">
                <a:solidFill>
                  <a:srgbClr val="FFC000"/>
                </a:solidFill>
                <a:latin typeface="Times New Roman" pitchFamily="18" charset="0"/>
                <a:cs typeface="Times New Roman" pitchFamily="18" charset="0"/>
              </a:rPr>
              <a:t/>
            </a:r>
            <a:br>
              <a:rPr lang="en-US" sz="3200" b="1" dirty="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biLevel thresh="50000"/>
          </a:blip>
          <a:srcRect/>
          <a:stretch>
            <a:fillRect/>
          </a:stretch>
        </p:blipFill>
        <p:spPr bwMode="auto">
          <a:xfrm>
            <a:off x="3503712" y="2060848"/>
            <a:ext cx="5223238" cy="2016224"/>
          </a:xfrm>
          <a:prstGeom prst="rect">
            <a:avLst/>
          </a:prstGeom>
          <a:noFill/>
          <a:ln w="9525">
            <a:noFill/>
            <a:miter lim="800000"/>
            <a:headEnd/>
            <a:tailEnd/>
          </a:ln>
        </p:spPr>
      </p:pic>
    </p:spTree>
    <p:extLst>
      <p:ext uri="{BB962C8B-B14F-4D97-AF65-F5344CB8AC3E}">
        <p14:creationId xmlns:p14="http://schemas.microsoft.com/office/powerpoint/2010/main" val="6073560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24745"/>
            <a:ext cx="8229600" cy="4525963"/>
          </a:xfrm>
        </p:spPr>
        <p:txBody>
          <a:bodyPr>
            <a:normAutofit/>
          </a:bodyPr>
          <a:lstStyle/>
          <a:p>
            <a:pPr>
              <a:buNone/>
            </a:pPr>
            <a:r>
              <a:rPr lang="en-US" sz="2000" b="1" dirty="0">
                <a:solidFill>
                  <a:srgbClr val="FF0000"/>
                </a:solidFill>
                <a:latin typeface="Times New Roman" pitchFamily="18" charset="0"/>
                <a:cs typeface="Times New Roman" pitchFamily="18" charset="0"/>
              </a:rPr>
              <a:t>Harmonic Mean: </a:t>
            </a:r>
          </a:p>
          <a:p>
            <a:pPr>
              <a:buNone/>
            </a:pPr>
            <a:endParaRPr lang="en-IN" dirty="0" smtClean="0"/>
          </a:p>
          <a:p>
            <a:pPr>
              <a:buNone/>
            </a:pPr>
            <a:endParaRPr lang="en-IN" dirty="0" smtClean="0"/>
          </a:p>
          <a:p>
            <a:pPr>
              <a:buNone/>
            </a:pPr>
            <a:endParaRPr lang="en-IN" dirty="0" smtClean="0"/>
          </a:p>
          <a:p>
            <a:pPr>
              <a:buNone/>
            </a:pPr>
            <a:endParaRPr lang="en-IN" dirty="0" smtClean="0"/>
          </a:p>
          <a:p>
            <a:pPr>
              <a:lnSpc>
                <a:spcPct val="150000"/>
              </a:lnSpc>
            </a:pPr>
            <a:endParaRPr lang="en-IN" sz="2200" dirty="0">
              <a:latin typeface="Times New Roman" pitchFamily="18" charset="0"/>
              <a:cs typeface="Times New Roman" pitchFamily="18" charset="0"/>
            </a:endParaRPr>
          </a:p>
          <a:p>
            <a:pPr>
              <a:lnSpc>
                <a:spcPct val="150000"/>
              </a:lnSpc>
            </a:pPr>
            <a:r>
              <a:rPr lang="en-US" sz="2200" dirty="0">
                <a:latin typeface="Times New Roman" pitchFamily="18" charset="0"/>
                <a:cs typeface="Times New Roman" pitchFamily="18" charset="0"/>
              </a:rPr>
              <a:t>Works well for salt noise, but fails for pepper noise </a:t>
            </a:r>
          </a:p>
          <a:p>
            <a:pPr>
              <a:lnSpc>
                <a:spcPct val="150000"/>
              </a:lnSpc>
            </a:pPr>
            <a:r>
              <a:rPr lang="en-US" sz="2200" dirty="0">
                <a:latin typeface="Times New Roman" pitchFamily="18" charset="0"/>
                <a:cs typeface="Times New Roman" pitchFamily="18" charset="0"/>
              </a:rPr>
              <a:t>Satisfactory result in other kinds of noise such as Gaussian noise </a:t>
            </a:r>
          </a:p>
          <a:p>
            <a:pPr>
              <a:buNone/>
            </a:pPr>
            <a:endParaRPr lang="en-US" dirty="0"/>
          </a:p>
        </p:txBody>
      </p:sp>
      <p:sp>
        <p:nvSpPr>
          <p:cNvPr id="4" name="Title 1"/>
          <p:cNvSpPr>
            <a:spLocks noGrp="1"/>
          </p:cNvSpPr>
          <p:nvPr>
            <p:ph type="title"/>
          </p:nvPr>
        </p:nvSpPr>
        <p:spPr>
          <a:xfrm>
            <a:off x="1559496" y="557808"/>
            <a:ext cx="8229600" cy="1143000"/>
          </a:xfrm>
        </p:spPr>
        <p:txBody>
          <a:bodyPr>
            <a:noAutofit/>
          </a:bodyPr>
          <a:lstStyle/>
          <a:p>
            <a:r>
              <a:rPr lang="en-US" sz="3200" b="1" dirty="0">
                <a:solidFill>
                  <a:srgbClr val="FFC000"/>
                </a:solidFill>
                <a:latin typeface="Times New Roman" pitchFamily="18" charset="0"/>
                <a:cs typeface="Times New Roman" pitchFamily="18" charset="0"/>
              </a:rPr>
              <a:t>Filtering to Remove Noise-HMF </a:t>
            </a:r>
            <a:br>
              <a:rPr lang="en-US" sz="3200" b="1" dirty="0">
                <a:solidFill>
                  <a:srgbClr val="FFC000"/>
                </a:solidFill>
                <a:latin typeface="Times New Roman" pitchFamily="18" charset="0"/>
                <a:cs typeface="Times New Roman" pitchFamily="18" charset="0"/>
              </a:rPr>
            </a:br>
            <a:r>
              <a:rPr lang="en-US" sz="3200" b="1" dirty="0">
                <a:solidFill>
                  <a:srgbClr val="FFC000"/>
                </a:solidFill>
                <a:latin typeface="Times New Roman" pitchFamily="18" charset="0"/>
                <a:cs typeface="Times New Roman" pitchFamily="18" charset="0"/>
              </a:rPr>
              <a:t/>
            </a:r>
            <a:br>
              <a:rPr lang="en-US" sz="3200" b="1" dirty="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biLevel thresh="50000"/>
          </a:blip>
          <a:srcRect/>
          <a:stretch>
            <a:fillRect/>
          </a:stretch>
        </p:blipFill>
        <p:spPr bwMode="auto">
          <a:xfrm>
            <a:off x="3791745" y="1844824"/>
            <a:ext cx="4763353" cy="2088232"/>
          </a:xfrm>
          <a:prstGeom prst="rect">
            <a:avLst/>
          </a:prstGeom>
          <a:noFill/>
          <a:ln w="9525">
            <a:noFill/>
            <a:miter lim="800000"/>
            <a:headEnd/>
            <a:tailEnd/>
          </a:ln>
        </p:spPr>
      </p:pic>
    </p:spTree>
    <p:extLst>
      <p:ext uri="{BB962C8B-B14F-4D97-AF65-F5344CB8AC3E}">
        <p14:creationId xmlns:p14="http://schemas.microsoft.com/office/powerpoint/2010/main" val="3574537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96752"/>
            <a:ext cx="8229600" cy="4896544"/>
          </a:xfrm>
        </p:spPr>
        <p:txBody>
          <a:bodyPr>
            <a:normAutofit fontScale="77500" lnSpcReduction="20000"/>
          </a:bodyPr>
          <a:lstStyle/>
          <a:p>
            <a:pPr>
              <a:buNone/>
            </a:pPr>
            <a:r>
              <a:rPr lang="en-US" sz="2600" b="1" dirty="0">
                <a:solidFill>
                  <a:srgbClr val="FF0000"/>
                </a:solidFill>
                <a:latin typeface="Times New Roman" pitchFamily="18" charset="0"/>
                <a:cs typeface="Times New Roman" pitchFamily="18" charset="0"/>
              </a:rPr>
              <a:t>Contra-harmonic Mean: </a:t>
            </a:r>
          </a:p>
          <a:p>
            <a:pPr>
              <a:buNone/>
            </a:pPr>
            <a:endParaRPr lang="en-IN" sz="2600" dirty="0">
              <a:latin typeface="Times New Roman" pitchFamily="18" charset="0"/>
              <a:cs typeface="Times New Roman" pitchFamily="18" charset="0"/>
            </a:endParaRPr>
          </a:p>
          <a:p>
            <a:pPr>
              <a:buNone/>
            </a:pPr>
            <a:endParaRPr lang="en-IN" dirty="0" smtClean="0"/>
          </a:p>
          <a:p>
            <a:pPr>
              <a:buNone/>
            </a:pPr>
            <a:endParaRPr lang="en-IN" dirty="0" smtClean="0"/>
          </a:p>
          <a:p>
            <a:pPr>
              <a:buNone/>
            </a:pPr>
            <a:endParaRPr lang="en-IN" dirty="0" smtClean="0"/>
          </a:p>
          <a:p>
            <a:pPr>
              <a:buNone/>
            </a:pPr>
            <a:endParaRPr lang="en-IN" dirty="0" smtClean="0"/>
          </a:p>
          <a:p>
            <a:pPr>
              <a:buNone/>
            </a:pPr>
            <a:endParaRPr lang="en-IN" dirty="0" smtClean="0"/>
          </a:p>
          <a:p>
            <a:pPr>
              <a:lnSpc>
                <a:spcPct val="170000"/>
              </a:lnSpc>
            </a:pPr>
            <a:r>
              <a:rPr lang="en-US" sz="2600" dirty="0">
                <a:latin typeface="Times New Roman" pitchFamily="18" charset="0"/>
                <a:cs typeface="Times New Roman" pitchFamily="18" charset="0"/>
              </a:rPr>
              <a:t>Q is the order of the filter and adjusting its value changes the filter’s </a:t>
            </a:r>
            <a:r>
              <a:rPr lang="en-US" sz="2600" dirty="0" err="1">
                <a:latin typeface="Times New Roman" pitchFamily="18" charset="0"/>
                <a:cs typeface="Times New Roman" pitchFamily="18" charset="0"/>
              </a:rPr>
              <a:t>behaviour</a:t>
            </a:r>
            <a:r>
              <a:rPr lang="en-US" sz="2600" dirty="0">
                <a:latin typeface="Times New Roman" pitchFamily="18" charset="0"/>
                <a:cs typeface="Times New Roman" pitchFamily="18" charset="0"/>
              </a:rPr>
              <a:t>. </a:t>
            </a:r>
          </a:p>
          <a:p>
            <a:pPr>
              <a:lnSpc>
                <a:spcPct val="170000"/>
              </a:lnSpc>
            </a:pPr>
            <a:r>
              <a:rPr lang="en-US" sz="2600" dirty="0">
                <a:latin typeface="Times New Roman" pitchFamily="18" charset="0"/>
                <a:cs typeface="Times New Roman" pitchFamily="18" charset="0"/>
              </a:rPr>
              <a:t>Positive values of Q eliminate pepper noise. </a:t>
            </a:r>
          </a:p>
          <a:p>
            <a:pPr>
              <a:lnSpc>
                <a:spcPct val="170000"/>
              </a:lnSpc>
            </a:pPr>
            <a:r>
              <a:rPr lang="en-US" sz="2600" dirty="0">
                <a:latin typeface="Times New Roman" pitchFamily="18" charset="0"/>
                <a:cs typeface="Times New Roman" pitchFamily="18" charset="0"/>
              </a:rPr>
              <a:t>Negative values of Q eliminate salt noise. </a:t>
            </a:r>
          </a:p>
          <a:p>
            <a:pPr>
              <a:buNone/>
            </a:pPr>
            <a:endParaRPr lang="en-US" dirty="0"/>
          </a:p>
        </p:txBody>
      </p:sp>
      <p:sp>
        <p:nvSpPr>
          <p:cNvPr id="4" name="Title 1"/>
          <p:cNvSpPr>
            <a:spLocks noGrp="1"/>
          </p:cNvSpPr>
          <p:nvPr>
            <p:ph type="title"/>
          </p:nvPr>
        </p:nvSpPr>
        <p:spPr>
          <a:xfrm>
            <a:off x="1559496" y="557808"/>
            <a:ext cx="8229600" cy="1143000"/>
          </a:xfrm>
        </p:spPr>
        <p:txBody>
          <a:bodyPr>
            <a:noAutofit/>
          </a:bodyPr>
          <a:lstStyle/>
          <a:p>
            <a:r>
              <a:rPr lang="en-US" sz="3200" b="1" dirty="0">
                <a:solidFill>
                  <a:srgbClr val="FFC000"/>
                </a:solidFill>
                <a:latin typeface="Times New Roman" pitchFamily="18" charset="0"/>
                <a:cs typeface="Times New Roman" pitchFamily="18" charset="0"/>
              </a:rPr>
              <a:t>Filtering to Remove Noise-CHMF </a:t>
            </a:r>
            <a:br>
              <a:rPr lang="en-US" sz="3200" b="1" dirty="0">
                <a:solidFill>
                  <a:srgbClr val="FFC000"/>
                </a:solidFill>
                <a:latin typeface="Times New Roman" pitchFamily="18" charset="0"/>
                <a:cs typeface="Times New Roman" pitchFamily="18" charset="0"/>
              </a:rPr>
            </a:br>
            <a:r>
              <a:rPr lang="en-US" sz="3200" b="1" dirty="0">
                <a:solidFill>
                  <a:srgbClr val="FFC000"/>
                </a:solidFill>
                <a:latin typeface="Times New Roman" pitchFamily="18" charset="0"/>
                <a:cs typeface="Times New Roman" pitchFamily="18" charset="0"/>
              </a:rPr>
              <a:t/>
            </a:r>
            <a:br>
              <a:rPr lang="en-US" sz="3200" b="1" dirty="0">
                <a:solidFill>
                  <a:srgbClr val="FFC000"/>
                </a:solidFill>
                <a:latin typeface="Times New Roman" pitchFamily="18" charset="0"/>
                <a:cs typeface="Times New Roman" pitchFamily="18" charset="0"/>
              </a:rPr>
            </a:br>
            <a:endParaRPr lang="en-US" sz="3200" b="1" dirty="0">
              <a:solidFill>
                <a:srgbClr val="FFC000"/>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biLevel thresh="50000"/>
          </a:blip>
          <a:srcRect/>
          <a:stretch>
            <a:fillRect/>
          </a:stretch>
        </p:blipFill>
        <p:spPr bwMode="auto">
          <a:xfrm>
            <a:off x="3359696" y="1628800"/>
            <a:ext cx="4464894" cy="2088232"/>
          </a:xfrm>
          <a:prstGeom prst="rect">
            <a:avLst/>
          </a:prstGeom>
          <a:noFill/>
          <a:ln w="9525">
            <a:noFill/>
            <a:miter lim="800000"/>
            <a:headEnd/>
            <a:tailEnd/>
          </a:ln>
        </p:spPr>
      </p:pic>
    </p:spTree>
    <p:extLst>
      <p:ext uri="{BB962C8B-B14F-4D97-AF65-F5344CB8AC3E}">
        <p14:creationId xmlns:p14="http://schemas.microsoft.com/office/powerpoint/2010/main" val="6512952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Result of AMF and GMF</a:t>
            </a:r>
            <a:endParaRPr lang="en-US" sz="3200" b="1" dirty="0">
              <a:solidFill>
                <a:srgbClr val="FFC000"/>
              </a:solidFill>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3" cstate="print"/>
          <a:srcRect/>
          <a:stretch>
            <a:fillRect/>
          </a:stretch>
        </p:blipFill>
        <p:spPr bwMode="auto">
          <a:xfrm>
            <a:off x="2135560" y="1052737"/>
            <a:ext cx="3240360" cy="24288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6023993" y="1052736"/>
            <a:ext cx="3244205" cy="2419350"/>
          </a:xfrm>
          <a:prstGeom prst="rect">
            <a:avLst/>
          </a:prstGeom>
          <a:noFill/>
          <a:ln w="9525">
            <a:noFill/>
            <a:miter lim="800000"/>
            <a:headEnd/>
            <a:tailEnd/>
          </a:ln>
        </p:spPr>
      </p:pic>
      <p:pic>
        <p:nvPicPr>
          <p:cNvPr id="6148" name="Picture 4"/>
          <p:cNvPicPr>
            <a:picLocks noChangeAspect="1" noChangeArrowheads="1"/>
          </p:cNvPicPr>
          <p:nvPr/>
        </p:nvPicPr>
        <p:blipFill>
          <a:blip r:embed="rId5" cstate="print"/>
          <a:srcRect/>
          <a:stretch>
            <a:fillRect/>
          </a:stretch>
        </p:blipFill>
        <p:spPr bwMode="auto">
          <a:xfrm>
            <a:off x="2135560" y="3861048"/>
            <a:ext cx="3240360" cy="2438400"/>
          </a:xfrm>
          <a:prstGeom prst="rect">
            <a:avLst/>
          </a:prstGeom>
          <a:noFill/>
          <a:ln w="9525">
            <a:noFill/>
            <a:miter lim="800000"/>
            <a:headEnd/>
            <a:tailEnd/>
          </a:ln>
        </p:spPr>
      </p:pic>
      <p:pic>
        <p:nvPicPr>
          <p:cNvPr id="6149" name="Picture 5"/>
          <p:cNvPicPr>
            <a:picLocks noChangeAspect="1" noChangeArrowheads="1"/>
          </p:cNvPicPr>
          <p:nvPr/>
        </p:nvPicPr>
        <p:blipFill>
          <a:blip r:embed="rId6" cstate="print"/>
          <a:srcRect/>
          <a:stretch>
            <a:fillRect/>
          </a:stretch>
        </p:blipFill>
        <p:spPr bwMode="auto">
          <a:xfrm>
            <a:off x="6023992" y="3861048"/>
            <a:ext cx="3234680" cy="2419350"/>
          </a:xfrm>
          <a:prstGeom prst="rect">
            <a:avLst/>
          </a:prstGeom>
          <a:noFill/>
          <a:ln w="9525">
            <a:noFill/>
            <a:miter lim="800000"/>
            <a:headEnd/>
            <a:tailEnd/>
          </a:ln>
        </p:spPr>
      </p:pic>
      <p:sp>
        <p:nvSpPr>
          <p:cNvPr id="8" name="Rectangle 7"/>
          <p:cNvSpPr/>
          <p:nvPr/>
        </p:nvSpPr>
        <p:spPr>
          <a:xfrm>
            <a:off x="2783632" y="3501008"/>
            <a:ext cx="2146742" cy="369332"/>
          </a:xfrm>
          <a:prstGeom prst="rect">
            <a:avLst/>
          </a:prstGeom>
        </p:spPr>
        <p:txBody>
          <a:bodyPr wrap="none">
            <a:spAutoFit/>
          </a:bodyPr>
          <a:lstStyle/>
          <a:p>
            <a:r>
              <a:rPr lang="en-US" b="1" dirty="0">
                <a:latin typeface="Times New Roman" pitchFamily="18" charset="0"/>
                <a:cs typeface="Times New Roman" pitchFamily="18" charset="0"/>
              </a:rPr>
              <a:t>Fig: Original Image</a:t>
            </a:r>
            <a:endParaRPr lang="en-US" b="1" dirty="0">
              <a:latin typeface="Times New Roman" pitchFamily="18" charset="0"/>
              <a:cs typeface="Times New Roman" pitchFamily="18" charset="0"/>
            </a:endParaRPr>
          </a:p>
        </p:txBody>
      </p:sp>
      <p:sp>
        <p:nvSpPr>
          <p:cNvPr id="9" name="Rectangle 8"/>
          <p:cNvSpPr/>
          <p:nvPr/>
        </p:nvSpPr>
        <p:spPr>
          <a:xfrm>
            <a:off x="6613554" y="3419708"/>
            <a:ext cx="2146742" cy="369332"/>
          </a:xfrm>
          <a:prstGeom prst="rect">
            <a:avLst/>
          </a:prstGeom>
        </p:spPr>
        <p:txBody>
          <a:bodyPr wrap="none">
            <a:spAutoFit/>
          </a:bodyPr>
          <a:lstStyle/>
          <a:p>
            <a:r>
              <a:rPr lang="en-US" b="1" dirty="0">
                <a:latin typeface="Times New Roman" pitchFamily="18" charset="0"/>
                <a:cs typeface="Times New Roman" pitchFamily="18" charset="0"/>
              </a:rPr>
              <a:t>Fig: Gaussian Noise</a:t>
            </a:r>
            <a:endParaRPr lang="en-US" b="1" dirty="0">
              <a:latin typeface="Times New Roman" pitchFamily="18" charset="0"/>
              <a:cs typeface="Times New Roman" pitchFamily="18" charset="0"/>
            </a:endParaRPr>
          </a:p>
        </p:txBody>
      </p:sp>
      <p:sp>
        <p:nvSpPr>
          <p:cNvPr id="10" name="Rectangle 9"/>
          <p:cNvSpPr/>
          <p:nvPr/>
        </p:nvSpPr>
        <p:spPr>
          <a:xfrm>
            <a:off x="2639617" y="6237312"/>
            <a:ext cx="2351991" cy="369332"/>
          </a:xfrm>
          <a:prstGeom prst="rect">
            <a:avLst/>
          </a:prstGeom>
        </p:spPr>
        <p:txBody>
          <a:bodyPr wrap="none">
            <a:spAutoFit/>
          </a:bodyPr>
          <a:lstStyle/>
          <a:p>
            <a:r>
              <a:rPr lang="en-US" b="1" dirty="0">
                <a:latin typeface="Times New Roman" pitchFamily="18" charset="0"/>
                <a:cs typeface="Times New Roman" pitchFamily="18" charset="0"/>
              </a:rPr>
              <a:t>Fig: Result of 3*3 AM</a:t>
            </a:r>
            <a:endParaRPr lang="en-US" b="1" dirty="0">
              <a:latin typeface="Times New Roman" pitchFamily="18" charset="0"/>
              <a:cs typeface="Times New Roman" pitchFamily="18" charset="0"/>
            </a:endParaRPr>
          </a:p>
        </p:txBody>
      </p:sp>
      <p:sp>
        <p:nvSpPr>
          <p:cNvPr id="11" name="Rectangle 10"/>
          <p:cNvSpPr/>
          <p:nvPr/>
        </p:nvSpPr>
        <p:spPr>
          <a:xfrm>
            <a:off x="6600056" y="6237312"/>
            <a:ext cx="2377574" cy="369332"/>
          </a:xfrm>
          <a:prstGeom prst="rect">
            <a:avLst/>
          </a:prstGeom>
        </p:spPr>
        <p:txBody>
          <a:bodyPr wrap="none">
            <a:spAutoFit/>
          </a:bodyPr>
          <a:lstStyle/>
          <a:p>
            <a:r>
              <a:rPr lang="en-US" b="1" dirty="0">
                <a:latin typeface="Times New Roman" pitchFamily="18" charset="0"/>
                <a:cs typeface="Times New Roman" pitchFamily="18" charset="0"/>
              </a:rPr>
              <a:t>Fig: Result of 3*3 GM</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894753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53752"/>
            <a:ext cx="8229600" cy="1143000"/>
          </a:xfrm>
        </p:spPr>
        <p:txBody>
          <a:bodyPr>
            <a:normAutofit/>
          </a:bodyPr>
          <a:lstStyle/>
          <a:p>
            <a:r>
              <a:rPr lang="en-US" sz="3200" b="1" dirty="0">
                <a:solidFill>
                  <a:srgbClr val="FFC000"/>
                </a:solidFill>
                <a:latin typeface="Times New Roman" pitchFamily="18" charset="0"/>
                <a:cs typeface="Times New Roman" pitchFamily="18" charset="0"/>
              </a:rPr>
              <a:t>Result of Contra-harmonic Mean Filter </a:t>
            </a:r>
            <a:endParaRPr lang="en-US" sz="3200" b="1" dirty="0">
              <a:solidFill>
                <a:srgbClr val="FFC000"/>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1991544" y="980728"/>
            <a:ext cx="3528392" cy="24384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6096001" y="980729"/>
            <a:ext cx="3312368" cy="2409825"/>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2063552" y="3861049"/>
            <a:ext cx="3456384" cy="2390775"/>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6096000" y="3789040"/>
            <a:ext cx="3384376" cy="2419350"/>
          </a:xfrm>
          <a:prstGeom prst="rect">
            <a:avLst/>
          </a:prstGeom>
          <a:noFill/>
          <a:ln w="9525">
            <a:noFill/>
            <a:miter lim="800000"/>
            <a:headEnd/>
            <a:tailEnd/>
          </a:ln>
        </p:spPr>
      </p:pic>
      <p:sp>
        <p:nvSpPr>
          <p:cNvPr id="8" name="Rectangle 7"/>
          <p:cNvSpPr/>
          <p:nvPr/>
        </p:nvSpPr>
        <p:spPr>
          <a:xfrm>
            <a:off x="1775520" y="3429000"/>
            <a:ext cx="3957174" cy="369332"/>
          </a:xfrm>
          <a:prstGeom prst="rect">
            <a:avLst/>
          </a:prstGeom>
        </p:spPr>
        <p:txBody>
          <a:bodyPr wrap="none">
            <a:spAutoFit/>
          </a:bodyPr>
          <a:lstStyle/>
          <a:p>
            <a:r>
              <a:rPr lang="en-US" b="1" dirty="0">
                <a:latin typeface="Times New Roman" pitchFamily="18" charset="0"/>
                <a:cs typeface="Times New Roman" pitchFamily="18" charset="0"/>
              </a:rPr>
              <a:t>Fig: Original Image with Pepper noise</a:t>
            </a:r>
            <a:endParaRPr lang="en-US" b="1" dirty="0">
              <a:latin typeface="Times New Roman" pitchFamily="18" charset="0"/>
              <a:cs typeface="Times New Roman" pitchFamily="18" charset="0"/>
            </a:endParaRPr>
          </a:p>
        </p:txBody>
      </p:sp>
      <p:sp>
        <p:nvSpPr>
          <p:cNvPr id="9" name="Rectangle 8"/>
          <p:cNvSpPr/>
          <p:nvPr/>
        </p:nvSpPr>
        <p:spPr>
          <a:xfrm>
            <a:off x="5990640" y="3419708"/>
            <a:ext cx="3633752" cy="369332"/>
          </a:xfrm>
          <a:prstGeom prst="rect">
            <a:avLst/>
          </a:prstGeom>
        </p:spPr>
        <p:txBody>
          <a:bodyPr wrap="none">
            <a:spAutoFit/>
          </a:bodyPr>
          <a:lstStyle/>
          <a:p>
            <a:r>
              <a:rPr lang="en-US" b="1" dirty="0">
                <a:latin typeface="Times New Roman" pitchFamily="18" charset="0"/>
                <a:cs typeface="Times New Roman" pitchFamily="18" charset="0"/>
              </a:rPr>
              <a:t>Fig: After filter by 3*3 CHF, Q=1.5</a:t>
            </a:r>
            <a:endParaRPr lang="en-US" b="1" dirty="0">
              <a:latin typeface="Times New Roman" pitchFamily="18" charset="0"/>
              <a:cs typeface="Times New Roman" pitchFamily="18" charset="0"/>
            </a:endParaRPr>
          </a:p>
        </p:txBody>
      </p:sp>
      <p:sp>
        <p:nvSpPr>
          <p:cNvPr id="10" name="Rectangle 9"/>
          <p:cNvSpPr/>
          <p:nvPr/>
        </p:nvSpPr>
        <p:spPr>
          <a:xfrm>
            <a:off x="1951204" y="6237312"/>
            <a:ext cx="3640740" cy="369332"/>
          </a:xfrm>
          <a:prstGeom prst="rect">
            <a:avLst/>
          </a:prstGeom>
        </p:spPr>
        <p:txBody>
          <a:bodyPr wrap="none">
            <a:spAutoFit/>
          </a:bodyPr>
          <a:lstStyle/>
          <a:p>
            <a:r>
              <a:rPr lang="en-US" b="1" dirty="0">
                <a:latin typeface="Times New Roman" pitchFamily="18" charset="0"/>
                <a:cs typeface="Times New Roman" pitchFamily="18" charset="0"/>
              </a:rPr>
              <a:t>Fig: Original Image with Salt noise</a:t>
            </a:r>
            <a:endParaRPr lang="en-US" b="1" dirty="0">
              <a:latin typeface="Times New Roman" pitchFamily="18" charset="0"/>
              <a:cs typeface="Times New Roman" pitchFamily="18" charset="0"/>
            </a:endParaRPr>
          </a:p>
        </p:txBody>
      </p:sp>
      <p:sp>
        <p:nvSpPr>
          <p:cNvPr id="11" name="Rectangle 10"/>
          <p:cNvSpPr/>
          <p:nvPr/>
        </p:nvSpPr>
        <p:spPr>
          <a:xfrm>
            <a:off x="6057712" y="6237312"/>
            <a:ext cx="3710696" cy="369332"/>
          </a:xfrm>
          <a:prstGeom prst="rect">
            <a:avLst/>
          </a:prstGeom>
        </p:spPr>
        <p:txBody>
          <a:bodyPr wrap="none">
            <a:spAutoFit/>
          </a:bodyPr>
          <a:lstStyle/>
          <a:p>
            <a:r>
              <a:rPr lang="en-US" b="1" dirty="0">
                <a:latin typeface="Times New Roman" pitchFamily="18" charset="0"/>
                <a:cs typeface="Times New Roman" pitchFamily="18" charset="0"/>
              </a:rPr>
              <a:t>Fig: After filter by 3*3 CHF, Q=-1.5</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71243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44624"/>
            <a:ext cx="8229600" cy="1143000"/>
          </a:xfrm>
        </p:spPr>
        <p:txBody>
          <a:bodyPr>
            <a:normAutofit/>
          </a:bodyPr>
          <a:lstStyle/>
          <a:p>
            <a:r>
              <a:rPr lang="en-US" sz="2200" b="1" dirty="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sp>
        <p:nvSpPr>
          <p:cNvPr id="4" name="Title 1"/>
          <p:cNvSpPr>
            <a:spLocks noGrp="1"/>
          </p:cNvSpPr>
          <p:nvPr>
            <p:ph idx="1"/>
          </p:nvPr>
        </p:nvSpPr>
        <p:spPr/>
        <p:txBody>
          <a:bodyPr>
            <a:normAutofit lnSpcReduction="10000"/>
          </a:bodyPr>
          <a:lstStyle/>
          <a:p>
            <a:pPr>
              <a:buNone/>
            </a:pPr>
            <a:r>
              <a:rPr lang="en-US" sz="2000" b="1" dirty="0">
                <a:latin typeface="Times New Roman" pitchFamily="18" charset="0"/>
                <a:cs typeface="Times New Roman" pitchFamily="18" charset="0"/>
              </a:rPr>
              <a:t>Course Category: Program Core</a:t>
            </a:r>
          </a:p>
          <a:p>
            <a:pPr>
              <a:buNone/>
            </a:pPr>
            <a:endParaRPr lang="en-US" sz="2000" b="1"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Pre-requisite</a:t>
            </a:r>
          </a:p>
          <a:p>
            <a:pPr>
              <a:buNone/>
            </a:pPr>
            <a:endParaRPr lang="en-US" sz="2000" b="1" dirty="0"/>
          </a:p>
          <a:p>
            <a:pPr>
              <a:buNone/>
            </a:pPr>
            <a:endParaRPr lang="en-US" sz="2000" b="1" dirty="0"/>
          </a:p>
          <a:p>
            <a:pPr>
              <a:buNone/>
            </a:pPr>
            <a:endParaRPr lang="en-US" sz="2000" b="1" dirty="0"/>
          </a:p>
          <a:p>
            <a:pPr>
              <a:buNone/>
            </a:pPr>
            <a:endParaRPr lang="en-US" sz="2000" b="1" dirty="0"/>
          </a:p>
          <a:p>
            <a:pPr>
              <a:buNone/>
            </a:pPr>
            <a:endParaRPr lang="en-US" sz="2000" b="1"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Link to Other courses</a:t>
            </a:r>
          </a:p>
          <a:p>
            <a:pPr algn="ctr"/>
            <a:r>
              <a:rPr lang="en-US" sz="2000" dirty="0">
                <a:latin typeface="Times New Roman" pitchFamily="18" charset="0"/>
                <a:cs typeface="Times New Roman" pitchFamily="18" charset="0"/>
              </a:rPr>
              <a:t>Multimedia Systems</a:t>
            </a:r>
          </a:p>
          <a:p>
            <a:pPr algn="ctr"/>
            <a:r>
              <a:rPr lang="en-US" sz="2000" dirty="0">
                <a:latin typeface="Times New Roman" pitchFamily="18" charset="0"/>
                <a:cs typeface="Times New Roman" pitchFamily="18" charset="0"/>
              </a:rPr>
              <a:t>Computer Vision</a:t>
            </a:r>
            <a:endParaRPr lang="en-US" sz="2000" b="1"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lgn="ctr">
              <a:buNone/>
            </a:pPr>
            <a:endParaRPr lang="en-US" sz="2000" b="1" dirty="0">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2927648" y="2708920"/>
          <a:ext cx="6096000" cy="1224136"/>
        </p:xfrm>
        <a:graphic>
          <a:graphicData uri="http://schemas.openxmlformats.org/drawingml/2006/table">
            <a:tbl>
              <a:tblPr firstRow="1" bandRow="1">
                <a:tableStyleId>{5C22544A-7EE6-4342-B048-85BDC9FD1C3A}</a:tableStyleId>
              </a:tblPr>
              <a:tblGrid>
                <a:gridCol w="1008112"/>
                <a:gridCol w="1656184"/>
                <a:gridCol w="3431704"/>
              </a:tblGrid>
              <a:tr h="431656">
                <a:tc>
                  <a:txBody>
                    <a:bodyPr/>
                    <a:lstStyle/>
                    <a:p>
                      <a:r>
                        <a:rPr lang="en-IN" sz="2000" dirty="0" smtClean="0">
                          <a:latin typeface="Times New Roman" pitchFamily="18" charset="0"/>
                          <a:cs typeface="Times New Roman" pitchFamily="18" charset="0"/>
                        </a:rPr>
                        <a:t>SL.NO</a:t>
                      </a:r>
                      <a:endParaRPr lang="en-US" sz="2000" dirty="0">
                        <a:latin typeface="Times New Roman" pitchFamily="18" charset="0"/>
                        <a:cs typeface="Times New Roman" pitchFamily="18" charset="0"/>
                      </a:endParaRPr>
                    </a:p>
                  </a:txBody>
                  <a:tcPr/>
                </a:tc>
                <a:tc>
                  <a:txBody>
                    <a:bodyPr/>
                    <a:lstStyle/>
                    <a:p>
                      <a:r>
                        <a:rPr lang="en-US" sz="2000" b="1" kern="1200" baseline="0" dirty="0" smtClean="0">
                          <a:solidFill>
                            <a:schemeClr val="lt1"/>
                          </a:solidFill>
                          <a:latin typeface="Times New Roman" pitchFamily="18" charset="0"/>
                          <a:ea typeface="+mn-ea"/>
                          <a:cs typeface="Times New Roman" pitchFamily="18" charset="0"/>
                        </a:rPr>
                        <a:t>Course Code</a:t>
                      </a:r>
                      <a:endParaRPr lang="en-US" sz="2000" dirty="0">
                        <a:latin typeface="Times New Roman" pitchFamily="18" charset="0"/>
                        <a:cs typeface="Times New Roman" pitchFamily="18" charset="0"/>
                      </a:endParaRPr>
                    </a:p>
                  </a:txBody>
                  <a:tcPr/>
                </a:tc>
                <a:tc>
                  <a:txBody>
                    <a:bodyPr/>
                    <a:lstStyle/>
                    <a:p>
                      <a:r>
                        <a:rPr lang="en-US" sz="2000" b="1" kern="1200" baseline="0" dirty="0" smtClean="0">
                          <a:solidFill>
                            <a:schemeClr val="lt1"/>
                          </a:solidFill>
                          <a:latin typeface="Times New Roman" pitchFamily="18" charset="0"/>
                          <a:ea typeface="+mn-ea"/>
                          <a:cs typeface="Times New Roman" pitchFamily="18" charset="0"/>
                        </a:rPr>
                        <a:t>Course Name</a:t>
                      </a:r>
                      <a:endParaRPr lang="en-US" sz="2000" dirty="0">
                        <a:latin typeface="Times New Roman" pitchFamily="18" charset="0"/>
                        <a:cs typeface="Times New Roman" pitchFamily="18" charset="0"/>
                      </a:endParaRPr>
                    </a:p>
                  </a:txBody>
                  <a:tcPr/>
                </a:tc>
              </a:tr>
              <a:tr h="370840">
                <a:tc>
                  <a:txBody>
                    <a:bodyPr/>
                    <a:lstStyle/>
                    <a:p>
                      <a:r>
                        <a:rPr lang="en-IN" sz="2000" dirty="0" smtClean="0">
                          <a:latin typeface="Times New Roman" pitchFamily="18" charset="0"/>
                          <a:cs typeface="Times New Roman" pitchFamily="18" charset="0"/>
                        </a:rPr>
                        <a:t>1</a:t>
                      </a:r>
                      <a:endParaRPr lang="en-US" sz="2000" dirty="0">
                        <a:latin typeface="Times New Roman" pitchFamily="18" charset="0"/>
                        <a:cs typeface="Times New Roman" pitchFamily="18" charset="0"/>
                      </a:endParaRPr>
                    </a:p>
                  </a:txBody>
                  <a:tcPr/>
                </a:tc>
                <a:tc>
                  <a:txBody>
                    <a:bodyPr/>
                    <a:lstStyle/>
                    <a:p>
                      <a:r>
                        <a:rPr lang="en-US" sz="2000" kern="1200" baseline="0" dirty="0" smtClean="0">
                          <a:solidFill>
                            <a:schemeClr val="dk1"/>
                          </a:solidFill>
                          <a:latin typeface="Times New Roman" pitchFamily="18" charset="0"/>
                          <a:ea typeface="+mn-ea"/>
                          <a:cs typeface="Times New Roman" pitchFamily="18" charset="0"/>
                        </a:rPr>
                        <a:t>1150MA103</a:t>
                      </a:r>
                      <a:endParaRPr lang="en-US" sz="2000" dirty="0">
                        <a:latin typeface="Times New Roman" pitchFamily="18" charset="0"/>
                        <a:cs typeface="Times New Roman" pitchFamily="18" charset="0"/>
                      </a:endParaRPr>
                    </a:p>
                  </a:txBody>
                  <a:tcPr/>
                </a:tc>
                <a:tc>
                  <a:txBody>
                    <a:bodyPr/>
                    <a:lstStyle/>
                    <a:p>
                      <a:r>
                        <a:rPr lang="en-US" sz="2000" kern="1200" baseline="0" dirty="0" smtClean="0">
                          <a:solidFill>
                            <a:schemeClr val="dk1"/>
                          </a:solidFill>
                          <a:latin typeface="Times New Roman" pitchFamily="18" charset="0"/>
                          <a:ea typeface="+mn-ea"/>
                          <a:cs typeface="Times New Roman" pitchFamily="18" charset="0"/>
                        </a:rPr>
                        <a:t>Engineering Mathematics 2</a:t>
                      </a:r>
                      <a:endParaRPr lang="en-US" sz="2000" dirty="0">
                        <a:latin typeface="Times New Roman" pitchFamily="18" charset="0"/>
                        <a:cs typeface="Times New Roman" pitchFamily="18" charset="0"/>
                      </a:endParaRPr>
                    </a:p>
                  </a:txBody>
                  <a:tcPr/>
                </a:tc>
              </a:tr>
              <a:tr h="370840">
                <a:tc>
                  <a:txBody>
                    <a:bodyPr/>
                    <a:lstStyle/>
                    <a:p>
                      <a:r>
                        <a:rPr lang="en-IN"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a:txBody>
                  <a:tcPr/>
                </a:tc>
                <a:tc>
                  <a:txBody>
                    <a:bodyPr/>
                    <a:lstStyle/>
                    <a:p>
                      <a:r>
                        <a:rPr lang="en-US" sz="2000" baseline="0" dirty="0" smtClean="0">
                          <a:latin typeface="Times New Roman" pitchFamily="18" charset="0"/>
                          <a:cs typeface="Times New Roman" pitchFamily="18" charset="0"/>
                        </a:rPr>
                        <a:t>1150CS201 </a:t>
                      </a:r>
                      <a:endParaRPr lang="en-US" sz="2000" dirty="0">
                        <a:latin typeface="Times New Roman" pitchFamily="18" charset="0"/>
                        <a:cs typeface="Times New Roman" pitchFamily="18" charset="0"/>
                      </a:endParaRPr>
                    </a:p>
                  </a:txBody>
                  <a:tcPr/>
                </a:tc>
                <a:tc>
                  <a:txBody>
                    <a:bodyPr/>
                    <a:lstStyle/>
                    <a:p>
                      <a:r>
                        <a:rPr lang="en-US" sz="2000" baseline="0" dirty="0" smtClean="0">
                          <a:latin typeface="Times New Roman" pitchFamily="18" charset="0"/>
                          <a:cs typeface="Times New Roman" pitchFamily="18" charset="0"/>
                        </a:rPr>
                        <a:t>Problem Solving using C</a:t>
                      </a:r>
                      <a:endParaRPr lang="en-US" sz="20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2026929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824"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Beware: Q value in Contra-harmonic Filter</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340769"/>
            <a:ext cx="8229600" cy="4525963"/>
          </a:xfrm>
        </p:spPr>
        <p:txBody>
          <a:bodyPr/>
          <a:lstStyle/>
          <a:p>
            <a:r>
              <a:rPr lang="en-US" sz="2000" dirty="0">
                <a:latin typeface="Times New Roman" pitchFamily="18" charset="0"/>
                <a:cs typeface="Times New Roman" pitchFamily="18" charset="0"/>
              </a:rPr>
              <a:t>Choosing the wrong value for Q when using the contra-harmonic filter can have drastic results.</a:t>
            </a:r>
          </a:p>
          <a:p>
            <a:pPr>
              <a:buNone/>
            </a:pP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2351584" y="2564904"/>
            <a:ext cx="3672408" cy="3559411"/>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6240016" y="2564905"/>
            <a:ext cx="3600400" cy="3490464"/>
          </a:xfrm>
          <a:prstGeom prst="rect">
            <a:avLst/>
          </a:prstGeom>
          <a:noFill/>
          <a:ln w="9525">
            <a:noFill/>
            <a:miter lim="800000"/>
            <a:headEnd/>
            <a:tailEnd/>
          </a:ln>
        </p:spPr>
      </p:pic>
    </p:spTree>
    <p:extLst>
      <p:ext uri="{BB962C8B-B14F-4D97-AF65-F5344CB8AC3E}">
        <p14:creationId xmlns:p14="http://schemas.microsoft.com/office/powerpoint/2010/main" val="928330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Order Statistics Filters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196753"/>
            <a:ext cx="8229600" cy="4525963"/>
          </a:xfrm>
        </p:spPr>
        <p:txBody>
          <a:bodyPr>
            <a:normAutofit/>
          </a:bodyPr>
          <a:lstStyle/>
          <a:p>
            <a:pPr>
              <a:lnSpc>
                <a:spcPct val="150000"/>
              </a:lnSpc>
            </a:pPr>
            <a:r>
              <a:rPr lang="en-US" sz="2000" dirty="0">
                <a:latin typeface="Times New Roman" pitchFamily="18" charset="0"/>
                <a:cs typeface="Times New Roman" pitchFamily="18" charset="0"/>
              </a:rPr>
              <a:t>Spatial filters that are based on ordering the pixel values that make up the neighborhood operated on by the filter</a:t>
            </a:r>
          </a:p>
          <a:p>
            <a:pPr>
              <a:lnSpc>
                <a:spcPct val="150000"/>
              </a:lnSpc>
            </a:pPr>
            <a:r>
              <a:rPr lang="en-US" sz="2000" dirty="0">
                <a:latin typeface="Times New Roman" pitchFamily="18" charset="0"/>
                <a:cs typeface="Times New Roman" pitchFamily="18" charset="0"/>
              </a:rPr>
              <a:t>Useful spatial filters include</a:t>
            </a:r>
          </a:p>
          <a:p>
            <a:pPr lvl="1">
              <a:lnSpc>
                <a:spcPct val="150000"/>
              </a:lnSpc>
            </a:pPr>
            <a:r>
              <a:rPr lang="en-US" sz="2000" dirty="0">
                <a:latin typeface="Times New Roman" pitchFamily="18" charset="0"/>
                <a:cs typeface="Times New Roman" pitchFamily="18" charset="0"/>
              </a:rPr>
              <a:t>Median filter.</a:t>
            </a:r>
          </a:p>
          <a:p>
            <a:pPr lvl="1">
              <a:lnSpc>
                <a:spcPct val="150000"/>
              </a:lnSpc>
            </a:pPr>
            <a:r>
              <a:rPr lang="en-US" sz="2000" dirty="0">
                <a:latin typeface="Times New Roman" pitchFamily="18" charset="0"/>
                <a:cs typeface="Times New Roman" pitchFamily="18" charset="0"/>
              </a:rPr>
              <a:t>Maximum and Minimum filter.</a:t>
            </a:r>
          </a:p>
          <a:p>
            <a:pPr lvl="1">
              <a:lnSpc>
                <a:spcPct val="150000"/>
              </a:lnSpc>
            </a:pPr>
            <a:r>
              <a:rPr lang="en-US" sz="2000" dirty="0">
                <a:latin typeface="Times New Roman" pitchFamily="18" charset="0"/>
                <a:cs typeface="Times New Roman" pitchFamily="18" charset="0"/>
              </a:rPr>
              <a:t>Midpoint filter.</a:t>
            </a:r>
          </a:p>
          <a:p>
            <a:pPr lvl="1">
              <a:lnSpc>
                <a:spcPct val="150000"/>
              </a:lnSpc>
            </a:pPr>
            <a:r>
              <a:rPr lang="en-US" sz="2000" dirty="0">
                <a:latin typeface="Times New Roman" pitchFamily="18" charset="0"/>
                <a:cs typeface="Times New Roman" pitchFamily="18" charset="0"/>
              </a:rPr>
              <a:t>Alpha trimmed mean filter.</a:t>
            </a:r>
          </a:p>
        </p:txBody>
      </p:sp>
    </p:spTree>
    <p:extLst>
      <p:ext uri="{BB962C8B-B14F-4D97-AF65-F5344CB8AC3E}">
        <p14:creationId xmlns:p14="http://schemas.microsoft.com/office/powerpoint/2010/main" val="1896384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Median Filter </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196753"/>
            <a:ext cx="8229600" cy="4525963"/>
          </a:xfrm>
        </p:spPr>
        <p:txBody>
          <a:bodyPr>
            <a:normAutofit/>
          </a:bodyPr>
          <a:lstStyle/>
          <a:p>
            <a:pPr>
              <a:buNone/>
            </a:pPr>
            <a:r>
              <a:rPr lang="en-US" sz="2000" b="1" dirty="0">
                <a:latin typeface="Times New Roman" pitchFamily="18" charset="0"/>
                <a:cs typeface="Times New Roman" pitchFamily="18" charset="0"/>
              </a:rPr>
              <a:t>Median Filter: </a:t>
            </a:r>
          </a:p>
          <a:p>
            <a:endParaRPr lang="en-IN" dirty="0" smtClean="0"/>
          </a:p>
          <a:p>
            <a:endParaRPr lang="en-IN" dirty="0" smtClean="0"/>
          </a:p>
          <a:p>
            <a:endParaRPr lang="en-IN" dirty="0" smtClean="0"/>
          </a:p>
          <a:p>
            <a:pPr>
              <a:lnSpc>
                <a:spcPct val="150000"/>
              </a:lnSpc>
            </a:pPr>
            <a:r>
              <a:rPr lang="en-US" sz="2000" dirty="0">
                <a:latin typeface="Times New Roman" pitchFamily="18" charset="0"/>
                <a:cs typeface="Times New Roman" pitchFamily="18" charset="0"/>
              </a:rPr>
              <a:t>Excellent at noise removal, without the smoothing effects that can occur with other smoothing filters </a:t>
            </a:r>
          </a:p>
          <a:p>
            <a:pPr>
              <a:lnSpc>
                <a:spcPct val="150000"/>
              </a:lnSpc>
            </a:pPr>
            <a:r>
              <a:rPr lang="en-US" sz="2000" dirty="0">
                <a:latin typeface="Times New Roman" pitchFamily="18" charset="0"/>
                <a:cs typeface="Times New Roman" pitchFamily="18" charset="0"/>
              </a:rPr>
              <a:t>Best result for removing salt and pepper noise. </a:t>
            </a:r>
          </a:p>
          <a:p>
            <a:endParaRPr lang="en-US" dirty="0" smtClean="0"/>
          </a:p>
        </p:txBody>
      </p:sp>
      <p:pic>
        <p:nvPicPr>
          <p:cNvPr id="9218" name="Picture 2"/>
          <p:cNvPicPr>
            <a:picLocks noChangeAspect="1" noChangeArrowheads="1"/>
          </p:cNvPicPr>
          <p:nvPr/>
        </p:nvPicPr>
        <p:blipFill>
          <a:blip r:embed="rId2" cstate="print">
            <a:biLevel thresh="50000"/>
          </a:blip>
          <a:srcRect/>
          <a:stretch>
            <a:fillRect/>
          </a:stretch>
        </p:blipFill>
        <p:spPr bwMode="auto">
          <a:xfrm>
            <a:off x="2999656" y="1883785"/>
            <a:ext cx="5256584" cy="1041159"/>
          </a:xfrm>
          <a:prstGeom prst="rect">
            <a:avLst/>
          </a:prstGeom>
          <a:noFill/>
          <a:ln w="9525">
            <a:noFill/>
            <a:miter lim="800000"/>
            <a:headEnd/>
            <a:tailEnd/>
          </a:ln>
        </p:spPr>
      </p:pic>
    </p:spTree>
    <p:extLst>
      <p:ext uri="{BB962C8B-B14F-4D97-AF65-F5344CB8AC3E}">
        <p14:creationId xmlns:p14="http://schemas.microsoft.com/office/powerpoint/2010/main" val="27799843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Maximum and Minimum Filter </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10000"/>
          </a:bodyPr>
          <a:lstStyle/>
          <a:p>
            <a:r>
              <a:rPr lang="en-US" sz="2000" b="1" dirty="0">
                <a:latin typeface="Times New Roman" pitchFamily="18" charset="0"/>
                <a:cs typeface="Times New Roman" pitchFamily="18" charset="0"/>
              </a:rPr>
              <a:t>Max Filter: </a:t>
            </a: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Min Filter: </a:t>
            </a: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r>
              <a:rPr lang="en-US" sz="2000" dirty="0">
                <a:latin typeface="Times New Roman" pitchFamily="18" charset="0"/>
                <a:cs typeface="Times New Roman" pitchFamily="18" charset="0"/>
              </a:rPr>
              <a:t>Max filter is good for pepper noise and min is good for salt noise </a:t>
            </a:r>
          </a:p>
          <a:p>
            <a:endParaRPr lang="en-US" sz="2000"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endParaRPr lang="en-US" dirty="0"/>
          </a:p>
        </p:txBody>
      </p:sp>
      <p:pic>
        <p:nvPicPr>
          <p:cNvPr id="10242" name="Picture 2"/>
          <p:cNvPicPr>
            <a:picLocks noChangeAspect="1" noChangeArrowheads="1"/>
          </p:cNvPicPr>
          <p:nvPr/>
        </p:nvPicPr>
        <p:blipFill>
          <a:blip r:embed="rId2" cstate="print">
            <a:biLevel thresh="50000"/>
          </a:blip>
          <a:srcRect/>
          <a:stretch>
            <a:fillRect/>
          </a:stretch>
        </p:blipFill>
        <p:spPr bwMode="auto">
          <a:xfrm>
            <a:off x="3575721" y="2204864"/>
            <a:ext cx="5381541" cy="1173088"/>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biLevel thresh="50000"/>
          </a:blip>
          <a:srcRect/>
          <a:stretch>
            <a:fillRect/>
          </a:stretch>
        </p:blipFill>
        <p:spPr bwMode="auto">
          <a:xfrm>
            <a:off x="3431704" y="4157014"/>
            <a:ext cx="5400600" cy="1144195"/>
          </a:xfrm>
          <a:prstGeom prst="rect">
            <a:avLst/>
          </a:prstGeom>
          <a:noFill/>
          <a:ln w="9525">
            <a:noFill/>
            <a:miter lim="800000"/>
            <a:headEnd/>
            <a:tailEnd/>
          </a:ln>
        </p:spPr>
      </p:pic>
    </p:spTree>
    <p:extLst>
      <p:ext uri="{BB962C8B-B14F-4D97-AF65-F5344CB8AC3E}">
        <p14:creationId xmlns:p14="http://schemas.microsoft.com/office/powerpoint/2010/main" val="25301348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Midpoint Filter</a:t>
            </a:r>
            <a:r>
              <a:rPr lang="en-US" b="1" dirty="0" smtClean="0"/>
              <a:t/>
            </a:r>
            <a:br>
              <a:rPr lang="en-US" b="1" dirty="0" smtClean="0"/>
            </a:br>
            <a:endParaRPr lang="en-US" dirty="0"/>
          </a:p>
        </p:txBody>
      </p:sp>
      <p:sp>
        <p:nvSpPr>
          <p:cNvPr id="3" name="Content Placeholder 2"/>
          <p:cNvSpPr>
            <a:spLocks noGrp="1"/>
          </p:cNvSpPr>
          <p:nvPr>
            <p:ph idx="1"/>
          </p:nvPr>
        </p:nvSpPr>
        <p:spPr/>
        <p:txBody>
          <a:bodyPr/>
          <a:lstStyle/>
          <a:p>
            <a:endParaRPr lang="en-US" sz="2000" dirty="0"/>
          </a:p>
          <a:p>
            <a:r>
              <a:rPr lang="en-US" sz="2000" b="1" dirty="0">
                <a:latin typeface="Times New Roman" pitchFamily="18" charset="0"/>
                <a:cs typeface="Times New Roman" pitchFamily="18" charset="0"/>
              </a:rPr>
              <a:t>Midpoint Filter</a:t>
            </a:r>
          </a:p>
          <a:p>
            <a:endParaRPr lang="en-US" sz="2000" dirty="0"/>
          </a:p>
          <a:p>
            <a:endParaRPr lang="en-US" dirty="0" smtClean="0"/>
          </a:p>
          <a:p>
            <a:endParaRPr lang="en-US" dirty="0" smtClean="0"/>
          </a:p>
          <a:p>
            <a:endParaRPr lang="en-US" dirty="0" smtClean="0"/>
          </a:p>
          <a:p>
            <a:r>
              <a:rPr lang="en-US" sz="2000" dirty="0">
                <a:latin typeface="Times New Roman" pitchFamily="18" charset="0"/>
                <a:cs typeface="Times New Roman" pitchFamily="18" charset="0"/>
              </a:rPr>
              <a:t>Good for random Gaussian and uniform noise</a:t>
            </a:r>
            <a:r>
              <a:rPr lang="en-US" dirty="0" smtClean="0"/>
              <a:t> </a:t>
            </a:r>
          </a:p>
          <a:p>
            <a:endParaRPr lang="en-US" dirty="0"/>
          </a:p>
        </p:txBody>
      </p:sp>
      <p:pic>
        <p:nvPicPr>
          <p:cNvPr id="11266" name="Picture 2"/>
          <p:cNvPicPr>
            <a:picLocks noChangeAspect="1" noChangeArrowheads="1"/>
          </p:cNvPicPr>
          <p:nvPr/>
        </p:nvPicPr>
        <p:blipFill>
          <a:blip r:embed="rId2" cstate="print">
            <a:biLevel thresh="50000"/>
          </a:blip>
          <a:srcRect/>
          <a:stretch>
            <a:fillRect/>
          </a:stretch>
        </p:blipFill>
        <p:spPr bwMode="auto">
          <a:xfrm>
            <a:off x="2886075" y="2748237"/>
            <a:ext cx="7098357" cy="1242739"/>
          </a:xfrm>
          <a:prstGeom prst="rect">
            <a:avLst/>
          </a:prstGeom>
          <a:noFill/>
          <a:ln w="9525">
            <a:noFill/>
            <a:miter lim="800000"/>
            <a:headEnd/>
            <a:tailEnd/>
          </a:ln>
        </p:spPr>
      </p:pic>
    </p:spTree>
    <p:extLst>
      <p:ext uri="{BB962C8B-B14F-4D97-AF65-F5344CB8AC3E}">
        <p14:creationId xmlns:p14="http://schemas.microsoft.com/office/powerpoint/2010/main" val="3932826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752"/>
            <a:ext cx="8229600" cy="1143000"/>
          </a:xfrm>
        </p:spPr>
        <p:txBody>
          <a:bodyPr>
            <a:normAutofit/>
          </a:bodyPr>
          <a:lstStyle/>
          <a:p>
            <a:r>
              <a:rPr lang="en-US" sz="3200" b="1" dirty="0">
                <a:solidFill>
                  <a:srgbClr val="FFC000"/>
                </a:solidFill>
                <a:latin typeface="Times New Roman" pitchFamily="18" charset="0"/>
                <a:cs typeface="Times New Roman" pitchFamily="18" charset="0"/>
              </a:rPr>
              <a:t>Alpha-Trimmed Mean Filter</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sz="2000" b="1" dirty="0">
                <a:latin typeface="Times New Roman" pitchFamily="18" charset="0"/>
                <a:cs typeface="Times New Roman" pitchFamily="18" charset="0"/>
              </a:rPr>
              <a:t>Alpha-Trimmed Mean Filter: </a:t>
            </a: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r>
              <a:rPr lang="en-US" sz="2000" dirty="0">
                <a:latin typeface="Times New Roman" pitchFamily="18" charset="0"/>
                <a:cs typeface="Times New Roman" pitchFamily="18" charset="0"/>
              </a:rPr>
              <a:t>Here deleted the d/2 lowest and d/2 highest grey levels, so </a:t>
            </a:r>
            <a:r>
              <a:rPr lang="en-US" sz="2000" dirty="0" err="1">
                <a:latin typeface="Times New Roman" pitchFamily="18" charset="0"/>
                <a:cs typeface="Times New Roman" pitchFamily="18" charset="0"/>
              </a:rPr>
              <a:t>gr</a:t>
            </a:r>
            <a:r>
              <a:rPr lang="en-US" sz="2000" dirty="0">
                <a:latin typeface="Times New Roman" pitchFamily="18" charset="0"/>
                <a:cs typeface="Times New Roman" pitchFamily="18" charset="0"/>
              </a:rPr>
              <a:t>(s, t) represents the remaining </a:t>
            </a:r>
            <a:r>
              <a:rPr lang="en-US" sz="2000" dirty="0" err="1">
                <a:latin typeface="Times New Roman" pitchFamily="18" charset="0"/>
                <a:cs typeface="Times New Roman" pitchFamily="18" charset="0"/>
              </a:rPr>
              <a:t>mn</a:t>
            </a:r>
            <a:r>
              <a:rPr lang="en-US" sz="2000" dirty="0">
                <a:latin typeface="Times New Roman" pitchFamily="18" charset="0"/>
                <a:cs typeface="Times New Roman" pitchFamily="18" charset="0"/>
              </a:rPr>
              <a:t> – d pixels </a:t>
            </a:r>
          </a:p>
          <a:p>
            <a:endParaRPr lang="en-US" dirty="0"/>
          </a:p>
        </p:txBody>
      </p:sp>
      <p:pic>
        <p:nvPicPr>
          <p:cNvPr id="12290" name="Picture 2"/>
          <p:cNvPicPr>
            <a:picLocks noChangeAspect="1" noChangeArrowheads="1"/>
          </p:cNvPicPr>
          <p:nvPr/>
        </p:nvPicPr>
        <p:blipFill>
          <a:blip r:embed="rId2" cstate="print">
            <a:biLevel thresh="50000"/>
          </a:blip>
          <a:srcRect/>
          <a:stretch>
            <a:fillRect/>
          </a:stretch>
        </p:blipFill>
        <p:spPr bwMode="auto">
          <a:xfrm>
            <a:off x="2855640" y="2492897"/>
            <a:ext cx="5751100" cy="1498079"/>
          </a:xfrm>
          <a:prstGeom prst="rect">
            <a:avLst/>
          </a:prstGeom>
          <a:noFill/>
          <a:ln w="9525">
            <a:noFill/>
            <a:miter lim="800000"/>
            <a:headEnd/>
            <a:tailEnd/>
          </a:ln>
        </p:spPr>
      </p:pic>
    </p:spTree>
    <p:extLst>
      <p:ext uri="{BB962C8B-B14F-4D97-AF65-F5344CB8AC3E}">
        <p14:creationId xmlns:p14="http://schemas.microsoft.com/office/powerpoint/2010/main" val="33843371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Result of Median Filter</a:t>
            </a:r>
            <a:endParaRPr lang="en-US" sz="3200" b="1" dirty="0">
              <a:solidFill>
                <a:srgbClr val="FFC000"/>
              </a:solidFill>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cstate="print"/>
          <a:srcRect/>
          <a:stretch>
            <a:fillRect/>
          </a:stretch>
        </p:blipFill>
        <p:spPr bwMode="auto">
          <a:xfrm>
            <a:off x="1991544" y="1052737"/>
            <a:ext cx="3528392" cy="2409825"/>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5807968" y="1052736"/>
            <a:ext cx="3600400" cy="2400300"/>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1991544" y="3861049"/>
            <a:ext cx="3528392" cy="2409825"/>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5879976" y="3899496"/>
            <a:ext cx="3528392" cy="2409825"/>
          </a:xfrm>
          <a:prstGeom prst="rect">
            <a:avLst/>
          </a:prstGeom>
          <a:noFill/>
          <a:ln w="9525">
            <a:noFill/>
            <a:miter lim="800000"/>
            <a:headEnd/>
            <a:tailEnd/>
          </a:ln>
        </p:spPr>
      </p:pic>
      <p:sp>
        <p:nvSpPr>
          <p:cNvPr id="8" name="Rectangle 7"/>
          <p:cNvSpPr/>
          <p:nvPr/>
        </p:nvSpPr>
        <p:spPr>
          <a:xfrm>
            <a:off x="2567609" y="3429000"/>
            <a:ext cx="2764539" cy="369332"/>
          </a:xfrm>
          <a:prstGeom prst="rect">
            <a:avLst/>
          </a:prstGeom>
        </p:spPr>
        <p:txBody>
          <a:bodyPr wrap="none">
            <a:spAutoFit/>
          </a:bodyPr>
          <a:lstStyle/>
          <a:p>
            <a:r>
              <a:rPr lang="nb-NO" b="1" dirty="0">
                <a:latin typeface="Times New Roman" pitchFamily="18" charset="0"/>
                <a:cs typeface="Times New Roman" pitchFamily="18" charset="0"/>
              </a:rPr>
              <a:t>Fig 1: Salt &amp; Pepper noise</a:t>
            </a:r>
            <a:endParaRPr lang="en-US" b="1" dirty="0">
              <a:latin typeface="Times New Roman" pitchFamily="18" charset="0"/>
              <a:cs typeface="Times New Roman" pitchFamily="18" charset="0"/>
            </a:endParaRPr>
          </a:p>
        </p:txBody>
      </p:sp>
      <p:sp>
        <p:nvSpPr>
          <p:cNvPr id="9" name="Rectangle 8"/>
          <p:cNvSpPr/>
          <p:nvPr/>
        </p:nvSpPr>
        <p:spPr>
          <a:xfrm>
            <a:off x="5936324" y="3419708"/>
            <a:ext cx="3256020" cy="369332"/>
          </a:xfrm>
          <a:prstGeom prst="rect">
            <a:avLst/>
          </a:prstGeom>
        </p:spPr>
        <p:txBody>
          <a:bodyPr wrap="none">
            <a:spAutoFit/>
          </a:bodyPr>
          <a:lstStyle/>
          <a:p>
            <a:r>
              <a:rPr lang="en-US" b="1" dirty="0">
                <a:latin typeface="Times New Roman" pitchFamily="18" charset="0"/>
                <a:cs typeface="Times New Roman" pitchFamily="18" charset="0"/>
              </a:rPr>
              <a:t>Fig2: Result of 1 pass Med 3*3 </a:t>
            </a:r>
            <a:endParaRPr lang="en-US" b="1" dirty="0">
              <a:latin typeface="Times New Roman" pitchFamily="18" charset="0"/>
              <a:cs typeface="Times New Roman" pitchFamily="18" charset="0"/>
            </a:endParaRPr>
          </a:p>
        </p:txBody>
      </p:sp>
      <p:sp>
        <p:nvSpPr>
          <p:cNvPr id="10" name="Rectangle 9"/>
          <p:cNvSpPr/>
          <p:nvPr/>
        </p:nvSpPr>
        <p:spPr>
          <a:xfrm>
            <a:off x="2207568" y="6237312"/>
            <a:ext cx="3256020" cy="369332"/>
          </a:xfrm>
          <a:prstGeom prst="rect">
            <a:avLst/>
          </a:prstGeom>
        </p:spPr>
        <p:txBody>
          <a:bodyPr wrap="none">
            <a:spAutoFit/>
          </a:bodyPr>
          <a:lstStyle/>
          <a:p>
            <a:r>
              <a:rPr lang="en-US" b="1" dirty="0">
                <a:latin typeface="Times New Roman" pitchFamily="18" charset="0"/>
                <a:cs typeface="Times New Roman" pitchFamily="18" charset="0"/>
              </a:rPr>
              <a:t>Fig3: Result of 2 pass Med 3*3 </a:t>
            </a:r>
            <a:endParaRPr lang="en-US" b="1" dirty="0">
              <a:latin typeface="Times New Roman" pitchFamily="18" charset="0"/>
              <a:cs typeface="Times New Roman" pitchFamily="18" charset="0"/>
            </a:endParaRPr>
          </a:p>
        </p:txBody>
      </p:sp>
      <p:sp>
        <p:nvSpPr>
          <p:cNvPr id="11" name="Rectangle 10"/>
          <p:cNvSpPr/>
          <p:nvPr/>
        </p:nvSpPr>
        <p:spPr>
          <a:xfrm>
            <a:off x="5936324" y="6237312"/>
            <a:ext cx="3256020" cy="369332"/>
          </a:xfrm>
          <a:prstGeom prst="rect">
            <a:avLst/>
          </a:prstGeom>
        </p:spPr>
        <p:txBody>
          <a:bodyPr wrap="none">
            <a:spAutoFit/>
          </a:bodyPr>
          <a:lstStyle/>
          <a:p>
            <a:r>
              <a:rPr lang="en-US" b="1" dirty="0">
                <a:latin typeface="Times New Roman" pitchFamily="18" charset="0"/>
                <a:cs typeface="Times New Roman" pitchFamily="18" charset="0"/>
              </a:rPr>
              <a:t>Fig4: Result of 3 pass Med 3*3 </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2860476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Result of Max and Min Filter</a:t>
            </a:r>
            <a:endParaRPr lang="en-US" sz="3200" b="1" dirty="0">
              <a:solidFill>
                <a:srgbClr val="FFC000"/>
              </a:solidFill>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cstate="print"/>
          <a:srcRect/>
          <a:stretch>
            <a:fillRect/>
          </a:stretch>
        </p:blipFill>
        <p:spPr bwMode="auto">
          <a:xfrm>
            <a:off x="1991544" y="980728"/>
            <a:ext cx="3312368" cy="2304256"/>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6168008" y="980728"/>
            <a:ext cx="3181350" cy="2304256"/>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2016274" y="3745954"/>
            <a:ext cx="3359646" cy="241935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6312024" y="3717032"/>
            <a:ext cx="3096344" cy="2419350"/>
          </a:xfrm>
          <a:prstGeom prst="rect">
            <a:avLst/>
          </a:prstGeom>
          <a:noFill/>
          <a:ln w="9525">
            <a:noFill/>
            <a:miter lim="800000"/>
            <a:headEnd/>
            <a:tailEnd/>
          </a:ln>
        </p:spPr>
      </p:pic>
      <p:sp>
        <p:nvSpPr>
          <p:cNvPr id="8" name="Rectangle 7"/>
          <p:cNvSpPr/>
          <p:nvPr/>
        </p:nvSpPr>
        <p:spPr>
          <a:xfrm>
            <a:off x="2063552" y="3284984"/>
            <a:ext cx="3348032" cy="369332"/>
          </a:xfrm>
          <a:prstGeom prst="rect">
            <a:avLst/>
          </a:prstGeom>
        </p:spPr>
        <p:txBody>
          <a:bodyPr wrap="none">
            <a:spAutoFit/>
          </a:bodyPr>
          <a:lstStyle/>
          <a:p>
            <a:r>
              <a:rPr lang="en-US" b="1" dirty="0">
                <a:latin typeface="Times New Roman" pitchFamily="18" charset="0"/>
                <a:cs typeface="Times New Roman" pitchFamily="18" charset="0"/>
              </a:rPr>
              <a:t>Fig: Corrupted by Pepper Noise</a:t>
            </a:r>
            <a:endParaRPr lang="en-US" b="1" dirty="0">
              <a:latin typeface="Times New Roman" pitchFamily="18" charset="0"/>
              <a:cs typeface="Times New Roman" pitchFamily="18" charset="0"/>
            </a:endParaRPr>
          </a:p>
        </p:txBody>
      </p:sp>
      <p:sp>
        <p:nvSpPr>
          <p:cNvPr id="9" name="Rectangle 8"/>
          <p:cNvSpPr/>
          <p:nvPr/>
        </p:nvSpPr>
        <p:spPr>
          <a:xfrm>
            <a:off x="6376770" y="3284984"/>
            <a:ext cx="3031599" cy="369332"/>
          </a:xfrm>
          <a:prstGeom prst="rect">
            <a:avLst/>
          </a:prstGeom>
        </p:spPr>
        <p:txBody>
          <a:bodyPr wrap="none">
            <a:spAutoFit/>
          </a:bodyPr>
          <a:lstStyle/>
          <a:p>
            <a:r>
              <a:rPr lang="en-US" b="1" dirty="0">
                <a:latin typeface="Times New Roman" pitchFamily="18" charset="0"/>
                <a:cs typeface="Times New Roman" pitchFamily="18" charset="0"/>
              </a:rPr>
              <a:t>Fig: Corrupted by Salt Noise</a:t>
            </a:r>
            <a:endParaRPr lang="en-US" b="1" dirty="0">
              <a:latin typeface="Times New Roman" pitchFamily="18" charset="0"/>
              <a:cs typeface="Times New Roman" pitchFamily="18" charset="0"/>
            </a:endParaRPr>
          </a:p>
        </p:txBody>
      </p:sp>
      <p:sp>
        <p:nvSpPr>
          <p:cNvPr id="10" name="Rectangle 9"/>
          <p:cNvSpPr/>
          <p:nvPr/>
        </p:nvSpPr>
        <p:spPr>
          <a:xfrm>
            <a:off x="1971852" y="6165304"/>
            <a:ext cx="3692101" cy="369332"/>
          </a:xfrm>
          <a:prstGeom prst="rect">
            <a:avLst/>
          </a:prstGeom>
        </p:spPr>
        <p:txBody>
          <a:bodyPr wrap="none">
            <a:spAutoFit/>
          </a:bodyPr>
          <a:lstStyle/>
          <a:p>
            <a:r>
              <a:rPr lang="en-US" b="1" dirty="0">
                <a:latin typeface="Times New Roman" pitchFamily="18" charset="0"/>
                <a:cs typeface="Times New Roman" pitchFamily="18" charset="0"/>
              </a:rPr>
              <a:t>Fig: Filtering Above,3*3 Max Filter</a:t>
            </a:r>
            <a:endParaRPr lang="en-US" b="1" dirty="0">
              <a:latin typeface="Times New Roman" pitchFamily="18" charset="0"/>
              <a:cs typeface="Times New Roman" pitchFamily="18" charset="0"/>
            </a:endParaRPr>
          </a:p>
        </p:txBody>
      </p:sp>
      <p:sp>
        <p:nvSpPr>
          <p:cNvPr id="11" name="Rectangle 10"/>
          <p:cNvSpPr/>
          <p:nvPr/>
        </p:nvSpPr>
        <p:spPr>
          <a:xfrm>
            <a:off x="6168009" y="6165304"/>
            <a:ext cx="3653629" cy="369332"/>
          </a:xfrm>
          <a:prstGeom prst="rect">
            <a:avLst/>
          </a:prstGeom>
        </p:spPr>
        <p:txBody>
          <a:bodyPr wrap="none">
            <a:spAutoFit/>
          </a:bodyPr>
          <a:lstStyle/>
          <a:p>
            <a:r>
              <a:rPr lang="en-US" b="1" dirty="0">
                <a:latin typeface="Times New Roman" pitchFamily="18" charset="0"/>
                <a:cs typeface="Times New Roman" pitchFamily="18" charset="0"/>
              </a:rPr>
              <a:t>Fig: Filtering Above,3*3 Min Filter</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20144430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Periodic Noise</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nSpc>
                <a:spcPct val="150000"/>
              </a:lnSpc>
            </a:pPr>
            <a:r>
              <a:rPr lang="en-US" sz="2000" dirty="0">
                <a:latin typeface="Times New Roman" pitchFamily="18" charset="0"/>
                <a:cs typeface="Times New Roman" pitchFamily="18" charset="0"/>
              </a:rPr>
              <a:t>Typically arises due to electrical or electromagnetic interference.</a:t>
            </a:r>
          </a:p>
          <a:p>
            <a:pPr>
              <a:lnSpc>
                <a:spcPct val="150000"/>
              </a:lnSpc>
            </a:pPr>
            <a:r>
              <a:rPr lang="en-US" sz="2000" dirty="0">
                <a:latin typeface="Times New Roman" pitchFamily="18" charset="0"/>
                <a:cs typeface="Times New Roman" pitchFamily="18" charset="0"/>
              </a:rPr>
              <a:t>Gives rise to regular noise patterns in an image</a:t>
            </a:r>
          </a:p>
          <a:p>
            <a:pPr>
              <a:lnSpc>
                <a:spcPct val="150000"/>
              </a:lnSpc>
            </a:pPr>
            <a:r>
              <a:rPr lang="en-US" sz="2000" dirty="0">
                <a:latin typeface="Times New Roman" pitchFamily="18" charset="0"/>
                <a:cs typeface="Times New Roman" pitchFamily="18" charset="0"/>
              </a:rPr>
              <a:t>Frequency domain techniques in the Fourier domain are most effective at removing periodic noise</a:t>
            </a:r>
          </a:p>
          <a:p>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2423592" y="3717033"/>
            <a:ext cx="3143250" cy="2371725"/>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6168009" y="3717033"/>
            <a:ext cx="3171825" cy="2390775"/>
          </a:xfrm>
          <a:prstGeom prst="rect">
            <a:avLst/>
          </a:prstGeom>
          <a:noFill/>
          <a:ln w="9525">
            <a:noFill/>
            <a:miter lim="800000"/>
            <a:headEnd/>
            <a:tailEnd/>
          </a:ln>
        </p:spPr>
      </p:pic>
      <p:sp>
        <p:nvSpPr>
          <p:cNvPr id="6" name="Rectangle 5"/>
          <p:cNvSpPr/>
          <p:nvPr/>
        </p:nvSpPr>
        <p:spPr>
          <a:xfrm>
            <a:off x="4943873" y="6237312"/>
            <a:ext cx="2044149" cy="369332"/>
          </a:xfrm>
          <a:prstGeom prst="rect">
            <a:avLst/>
          </a:prstGeom>
        </p:spPr>
        <p:txBody>
          <a:bodyPr wrap="none">
            <a:spAutoFit/>
          </a:bodyPr>
          <a:lstStyle/>
          <a:p>
            <a:r>
              <a:rPr lang="en-US" b="1" dirty="0">
                <a:latin typeface="Times New Roman" pitchFamily="18" charset="0"/>
                <a:cs typeface="Times New Roman" pitchFamily="18" charset="0"/>
              </a:rPr>
              <a:t>Fig: periodic Noise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7628466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Band Reject Filters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340769"/>
            <a:ext cx="8229600" cy="4525963"/>
          </a:xfrm>
        </p:spPr>
        <p:txBody>
          <a:bodyPr>
            <a:normAutofit/>
          </a:bodyPr>
          <a:lstStyle/>
          <a:p>
            <a:pPr>
              <a:lnSpc>
                <a:spcPct val="150000"/>
              </a:lnSpc>
            </a:pPr>
            <a:r>
              <a:rPr lang="en-US" sz="2000" dirty="0">
                <a:latin typeface="Times New Roman" pitchFamily="18" charset="0"/>
                <a:cs typeface="Times New Roman" pitchFamily="18" charset="0"/>
              </a:rPr>
              <a:t>Removing periodic noise form an image involves removing a particular range of frequencies from that image. </a:t>
            </a:r>
          </a:p>
          <a:p>
            <a:pPr>
              <a:lnSpc>
                <a:spcPct val="150000"/>
              </a:lnSpc>
            </a:pPr>
            <a:r>
              <a:rPr lang="en-US" sz="2000" dirty="0">
                <a:latin typeface="Times New Roman" pitchFamily="18" charset="0"/>
                <a:cs typeface="Times New Roman" pitchFamily="18" charset="0"/>
              </a:rPr>
              <a:t>Band reject filters can be used for this purpose. </a:t>
            </a:r>
          </a:p>
          <a:p>
            <a:pPr>
              <a:lnSpc>
                <a:spcPct val="150000"/>
              </a:lnSpc>
            </a:pPr>
            <a:r>
              <a:rPr lang="en-US" sz="2000" dirty="0">
                <a:latin typeface="Times New Roman" pitchFamily="18" charset="0"/>
                <a:cs typeface="Times New Roman" pitchFamily="18" charset="0"/>
              </a:rPr>
              <a:t>An ideal band reject filter is given as follows: </a:t>
            </a:r>
          </a:p>
          <a:p>
            <a:pPr>
              <a:lnSpc>
                <a:spcPct val="150000"/>
              </a:lnSpc>
            </a:pPr>
            <a:endParaRPr lang="en-US" sz="2000" dirty="0">
              <a:latin typeface="Times New Roman" pitchFamily="18" charset="0"/>
              <a:cs typeface="Times New Roman" pitchFamily="18" charset="0"/>
            </a:endParaRPr>
          </a:p>
        </p:txBody>
      </p:sp>
      <p:pic>
        <p:nvPicPr>
          <p:cNvPr id="16386" name="Picture 2"/>
          <p:cNvPicPr>
            <a:picLocks noChangeAspect="1" noChangeArrowheads="1"/>
          </p:cNvPicPr>
          <p:nvPr/>
        </p:nvPicPr>
        <p:blipFill>
          <a:blip r:embed="rId2" cstate="print">
            <a:biLevel thresh="50000"/>
          </a:blip>
          <a:srcRect/>
          <a:stretch>
            <a:fillRect/>
          </a:stretch>
        </p:blipFill>
        <p:spPr bwMode="auto">
          <a:xfrm>
            <a:off x="3143672" y="3573016"/>
            <a:ext cx="6000750" cy="2381250"/>
          </a:xfrm>
          <a:prstGeom prst="rect">
            <a:avLst/>
          </a:prstGeom>
          <a:noFill/>
          <a:ln w="9525">
            <a:noFill/>
            <a:miter lim="800000"/>
            <a:headEnd/>
            <a:tailEnd/>
          </a:ln>
        </p:spPr>
      </p:pic>
    </p:spTree>
    <p:extLst>
      <p:ext uri="{BB962C8B-B14F-4D97-AF65-F5344CB8AC3E}">
        <p14:creationId xmlns:p14="http://schemas.microsoft.com/office/powerpoint/2010/main" val="30107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87488" y="44624"/>
            <a:ext cx="8229600" cy="1143000"/>
          </a:xfrm>
        </p:spPr>
        <p:txBody>
          <a:bodyPr>
            <a:normAutofit/>
          </a:bodyPr>
          <a:lstStyle/>
          <a:p>
            <a:r>
              <a:rPr lang="en-US" sz="2200" b="1" dirty="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graphicFrame>
        <p:nvGraphicFramePr>
          <p:cNvPr id="5" name="Table 4"/>
          <p:cNvGraphicFramePr>
            <a:graphicFrameLocks noGrp="1"/>
          </p:cNvGraphicFramePr>
          <p:nvPr/>
        </p:nvGraphicFramePr>
        <p:xfrm>
          <a:off x="1991544" y="2511840"/>
          <a:ext cx="7632848" cy="2861376"/>
        </p:xfrm>
        <a:graphic>
          <a:graphicData uri="http://schemas.openxmlformats.org/drawingml/2006/table">
            <a:tbl>
              <a:tblPr firstRow="1" bandRow="1">
                <a:tableStyleId>{5C22544A-7EE6-4342-B048-85BDC9FD1C3A}</a:tableStyleId>
              </a:tblPr>
              <a:tblGrid>
                <a:gridCol w="1008112"/>
                <a:gridCol w="4104456"/>
                <a:gridCol w="2520280"/>
              </a:tblGrid>
              <a:tr h="817388">
                <a:tc>
                  <a:txBody>
                    <a:bodyPr/>
                    <a:lstStyle/>
                    <a:p>
                      <a:pPr algn="ctr"/>
                      <a:r>
                        <a:rPr lang="en-IN" sz="1400" dirty="0" smtClean="0">
                          <a:solidFill>
                            <a:srgbClr val="FFC000"/>
                          </a:solidFill>
                          <a:latin typeface="Times New Roman" pitchFamily="18" charset="0"/>
                          <a:cs typeface="Times New Roman" pitchFamily="18" charset="0"/>
                        </a:rPr>
                        <a:t>CO Nos.</a:t>
                      </a:r>
                      <a:endParaRPr lang="en-US" sz="1400" dirty="0">
                        <a:solidFill>
                          <a:srgbClr val="FFC000"/>
                        </a:solidFill>
                        <a:latin typeface="Times New Roman" pitchFamily="18" charset="0"/>
                        <a:cs typeface="Times New Roman" pitchFamily="18" charset="0"/>
                      </a:endParaRPr>
                    </a:p>
                  </a:txBody>
                  <a:tcPr anchor="ctr"/>
                </a:tc>
                <a:tc>
                  <a:txBody>
                    <a:bodyPr/>
                    <a:lstStyle/>
                    <a:p>
                      <a:pPr marL="0" algn="ctr" defTabSz="914400" rtl="0" eaLnBrk="1" latinLnBrk="0" hangingPunct="1"/>
                      <a:r>
                        <a:rPr lang="en-IN" sz="1600" b="1" kern="1200" dirty="0" smtClean="0">
                          <a:solidFill>
                            <a:srgbClr val="FFC000"/>
                          </a:solidFill>
                          <a:latin typeface="Times New Roman" pitchFamily="18" charset="0"/>
                          <a:ea typeface="+mn-ea"/>
                          <a:cs typeface="Times New Roman" pitchFamily="18" charset="0"/>
                        </a:rPr>
                        <a:t>Course Outcomes</a:t>
                      </a:r>
                      <a:endParaRPr lang="en-US" sz="1600" b="1" kern="1200" dirty="0">
                        <a:solidFill>
                          <a:srgbClr val="FFC000"/>
                        </a:solidFill>
                        <a:latin typeface="Times New Roman" pitchFamily="18" charset="0"/>
                        <a:ea typeface="+mn-ea"/>
                        <a:cs typeface="Times New Roman" pitchFamily="18" charset="0"/>
                      </a:endParaRPr>
                    </a:p>
                  </a:txBody>
                  <a:tcPr anchor="ctr"/>
                </a:tc>
                <a:tc>
                  <a:txBody>
                    <a:bodyPr/>
                    <a:lstStyle/>
                    <a:p>
                      <a:pPr algn="ctr"/>
                      <a:r>
                        <a:rPr lang="en-US" sz="1600" b="1" kern="1200" dirty="0" smtClean="0">
                          <a:solidFill>
                            <a:srgbClr val="FFC000"/>
                          </a:solidFill>
                          <a:latin typeface="Times New Roman" pitchFamily="18" charset="0"/>
                          <a:ea typeface="+mn-ea"/>
                          <a:cs typeface="Times New Roman" pitchFamily="18" charset="0"/>
                        </a:rPr>
                        <a:t>Level of learning domain</a:t>
                      </a:r>
                    </a:p>
                    <a:p>
                      <a:pPr algn="ctr"/>
                      <a:r>
                        <a:rPr lang="en-US" sz="1600" b="1" kern="1200" dirty="0" smtClean="0">
                          <a:solidFill>
                            <a:srgbClr val="FFC000"/>
                          </a:solidFill>
                          <a:latin typeface="Times New Roman" pitchFamily="18" charset="0"/>
                          <a:ea typeface="+mn-ea"/>
                          <a:cs typeface="Times New Roman" pitchFamily="18" charset="0"/>
                        </a:rPr>
                        <a:t>(Based on revised Bloom’s</a:t>
                      </a:r>
                    </a:p>
                    <a:p>
                      <a:pPr algn="ctr"/>
                      <a:r>
                        <a:rPr lang="en-US" sz="1600" b="1" kern="1200" dirty="0" smtClean="0">
                          <a:solidFill>
                            <a:srgbClr val="FFC000"/>
                          </a:solidFill>
                          <a:latin typeface="Times New Roman" pitchFamily="18" charset="0"/>
                          <a:ea typeface="+mn-ea"/>
                          <a:cs typeface="Times New Roman" pitchFamily="18" charset="0"/>
                        </a:rPr>
                        <a:t>taxonomy)</a:t>
                      </a:r>
                      <a:endParaRPr lang="en-US" sz="1600" b="1" kern="1200" dirty="0">
                        <a:solidFill>
                          <a:srgbClr val="FFC000"/>
                        </a:solidFill>
                        <a:latin typeface="Times New Roman" pitchFamily="18" charset="0"/>
                        <a:ea typeface="+mn-ea"/>
                        <a:cs typeface="Times New Roman" pitchFamily="18" charset="0"/>
                      </a:endParaRPr>
                    </a:p>
                  </a:txBody>
                  <a:tcPr anchor="ctr"/>
                </a:tc>
              </a:tr>
              <a:tr h="478756">
                <a:tc>
                  <a:txBody>
                    <a:bodyPr/>
                    <a:lstStyle/>
                    <a:p>
                      <a:pPr algn="ctr"/>
                      <a:r>
                        <a:rPr lang="en-US" sz="1600" baseline="0" dirty="0" smtClean="0">
                          <a:latin typeface="Times New Roman" pitchFamily="18" charset="0"/>
                          <a:cs typeface="Times New Roman" pitchFamily="18" charset="0"/>
                        </a:rPr>
                        <a:t>CO1</a:t>
                      </a:r>
                      <a:endParaRPr lang="en-US" sz="1600" dirty="0">
                        <a:latin typeface="Times New Roman" pitchFamily="18" charset="0"/>
                        <a:cs typeface="Times New Roman" pitchFamily="18" charset="0"/>
                      </a:endParaRPr>
                    </a:p>
                  </a:txBody>
                  <a:tcPr anchor="ctr"/>
                </a:tc>
                <a:tc>
                  <a:txBody>
                    <a:bodyPr/>
                    <a:lstStyle/>
                    <a:p>
                      <a:r>
                        <a:rPr lang="en-US" sz="1600" baseline="0" dirty="0" smtClean="0">
                          <a:latin typeface="Times New Roman" pitchFamily="18" charset="0"/>
                          <a:cs typeface="Times New Roman" pitchFamily="18" charset="0"/>
                        </a:rPr>
                        <a:t>Explain about basics of Computer Graphics</a:t>
                      </a:r>
                      <a:endParaRPr lang="en-US" sz="1600" dirty="0">
                        <a:latin typeface="Times New Roman" pitchFamily="18" charset="0"/>
                        <a:cs typeface="Times New Roman" pitchFamily="18" charset="0"/>
                      </a:endParaRPr>
                    </a:p>
                  </a:txBody>
                  <a:tcPr anchor="ctr"/>
                </a:tc>
                <a:tc>
                  <a:txBody>
                    <a:bodyPr/>
                    <a:lstStyle/>
                    <a:p>
                      <a:pPr algn="ctr"/>
                      <a:r>
                        <a:rPr lang="en-US" sz="1600" baseline="0" dirty="0" smtClean="0">
                          <a:latin typeface="Times New Roman" pitchFamily="18" charset="0"/>
                          <a:cs typeface="Times New Roman" pitchFamily="18" charset="0"/>
                        </a:rPr>
                        <a:t>K2</a:t>
                      </a:r>
                      <a:endParaRPr lang="en-US" sz="1600" dirty="0">
                        <a:latin typeface="Times New Roman" pitchFamily="18" charset="0"/>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CO2</a:t>
                      </a:r>
                      <a:endParaRPr lang="en-US" sz="1600" dirty="0">
                        <a:latin typeface="Times New Roman" pitchFamily="18" charset="0"/>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Summarize in the Shading models</a:t>
                      </a:r>
                      <a:endParaRPr lang="en-US" sz="1600" dirty="0">
                        <a:latin typeface="Times New Roman" pitchFamily="18" charset="0"/>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K2</a:t>
                      </a:r>
                      <a:endParaRPr lang="en-US" sz="1600" dirty="0">
                        <a:latin typeface="Times New Roman" pitchFamily="18" charset="0"/>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CO3</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Explain various Advance Modeling Techniques</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K2</a:t>
                      </a:r>
                      <a:endParaRPr lang="en-US" sz="1600" kern="1200" baseline="0" dirty="0">
                        <a:solidFill>
                          <a:schemeClr val="dk1"/>
                        </a:solidFill>
                        <a:latin typeface="Times New Roman" pitchFamily="18" charset="0"/>
                        <a:ea typeface="+mn-ea"/>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CO4</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Summarize in Basic of Image Processing</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K2</a:t>
                      </a:r>
                      <a:endParaRPr lang="en-US" sz="1600" kern="1200" baseline="0" dirty="0">
                        <a:solidFill>
                          <a:schemeClr val="dk1"/>
                        </a:solidFill>
                        <a:latin typeface="Times New Roman" pitchFamily="18" charset="0"/>
                        <a:ea typeface="+mn-ea"/>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CO5</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Explain various image restoration techniques</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 K3</a:t>
                      </a:r>
                      <a:endParaRPr lang="en-US" sz="1600" kern="1200" baseline="0" dirty="0">
                        <a:solidFill>
                          <a:schemeClr val="dk1"/>
                        </a:solidFill>
                        <a:latin typeface="Times New Roman" pitchFamily="18" charset="0"/>
                        <a:ea typeface="+mn-ea"/>
                        <a:cs typeface="Times New Roman" pitchFamily="18" charset="0"/>
                      </a:endParaRPr>
                    </a:p>
                  </a:txBody>
                  <a:tcPr anchor="ctr"/>
                </a:tc>
              </a:tr>
            </a:tbl>
          </a:graphicData>
        </a:graphic>
      </p:graphicFrame>
      <p:sp>
        <p:nvSpPr>
          <p:cNvPr id="6" name="Rectangle 5"/>
          <p:cNvSpPr/>
          <p:nvPr/>
        </p:nvSpPr>
        <p:spPr>
          <a:xfrm>
            <a:off x="1991545" y="1444714"/>
            <a:ext cx="2127505" cy="400110"/>
          </a:xfrm>
          <a:prstGeom prst="rect">
            <a:avLst/>
          </a:prstGeom>
          <a:solidFill>
            <a:srgbClr val="002060"/>
          </a:solidFill>
        </p:spPr>
        <p:txBody>
          <a:bodyPr wrap="none">
            <a:spAutoFit/>
          </a:bodyPr>
          <a:lstStyle/>
          <a:p>
            <a:r>
              <a:rPr lang="en-US" sz="2000" b="1" dirty="0">
                <a:solidFill>
                  <a:srgbClr val="FFC000"/>
                </a:solidFill>
                <a:latin typeface="Times New Roman" pitchFamily="18" charset="0"/>
                <a:cs typeface="Times New Roman" pitchFamily="18" charset="0"/>
              </a:rPr>
              <a:t>Course Outcomes</a:t>
            </a:r>
            <a:endParaRPr lang="en-US" sz="20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29007682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Band Reject Filters contd..</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sz="2000" dirty="0">
                <a:latin typeface="Times New Roman" pitchFamily="18" charset="0"/>
                <a:cs typeface="Times New Roman" pitchFamily="18" charset="0"/>
              </a:rPr>
              <a:t>The ideal band reject filter is shown below, along with Butterworth and Gaussian versions of the filter.</a:t>
            </a:r>
          </a:p>
          <a:p>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2124075" y="2662238"/>
            <a:ext cx="7943850" cy="1918890"/>
          </a:xfrm>
          <a:prstGeom prst="rect">
            <a:avLst/>
          </a:prstGeom>
          <a:noFill/>
          <a:ln w="9525">
            <a:noFill/>
            <a:miter lim="800000"/>
            <a:headEnd/>
            <a:tailEnd/>
          </a:ln>
        </p:spPr>
      </p:pic>
      <p:sp>
        <p:nvSpPr>
          <p:cNvPr id="5" name="Rectangle 4"/>
          <p:cNvSpPr/>
          <p:nvPr/>
        </p:nvSpPr>
        <p:spPr>
          <a:xfrm>
            <a:off x="2063552" y="5013176"/>
            <a:ext cx="2563522" cy="369332"/>
          </a:xfrm>
          <a:prstGeom prst="rect">
            <a:avLst/>
          </a:prstGeom>
        </p:spPr>
        <p:txBody>
          <a:bodyPr wrap="none">
            <a:spAutoFit/>
          </a:bodyPr>
          <a:lstStyle/>
          <a:p>
            <a:r>
              <a:rPr lang="en-US" b="1" dirty="0">
                <a:latin typeface="Times New Roman" pitchFamily="18" charset="0"/>
                <a:cs typeface="Times New Roman" pitchFamily="18" charset="0"/>
              </a:rPr>
              <a:t>Ideal Band Reject Filter</a:t>
            </a:r>
            <a:endParaRPr lang="en-US" b="1" dirty="0">
              <a:latin typeface="Times New Roman" pitchFamily="18" charset="0"/>
              <a:cs typeface="Times New Roman" pitchFamily="18" charset="0"/>
            </a:endParaRPr>
          </a:p>
        </p:txBody>
      </p:sp>
      <p:sp>
        <p:nvSpPr>
          <p:cNvPr id="6" name="Rectangle 5"/>
          <p:cNvSpPr/>
          <p:nvPr/>
        </p:nvSpPr>
        <p:spPr>
          <a:xfrm>
            <a:off x="4864080" y="4798894"/>
            <a:ext cx="2600072" cy="646331"/>
          </a:xfrm>
          <a:prstGeom prst="rect">
            <a:avLst/>
          </a:prstGeom>
        </p:spPr>
        <p:txBody>
          <a:bodyPr wrap="none">
            <a:spAutoFit/>
          </a:bodyPr>
          <a:lstStyle/>
          <a:p>
            <a:pPr algn="ctr"/>
            <a:r>
              <a:rPr lang="en-US" b="1" dirty="0">
                <a:latin typeface="Times New Roman" pitchFamily="18" charset="0"/>
                <a:cs typeface="Times New Roman" pitchFamily="18" charset="0"/>
              </a:rPr>
              <a:t>Butter worth Band </a:t>
            </a:r>
          </a:p>
          <a:p>
            <a:pPr algn="ctr"/>
            <a:r>
              <a:rPr lang="en-US" b="1" dirty="0">
                <a:latin typeface="Times New Roman" pitchFamily="18" charset="0"/>
                <a:cs typeface="Times New Roman" pitchFamily="18" charset="0"/>
              </a:rPr>
              <a:t>Reject Filter (of order 1)</a:t>
            </a:r>
            <a:endParaRPr lang="en-US" b="1" dirty="0">
              <a:latin typeface="Times New Roman" pitchFamily="18" charset="0"/>
              <a:cs typeface="Times New Roman" pitchFamily="18" charset="0"/>
            </a:endParaRPr>
          </a:p>
        </p:txBody>
      </p:sp>
      <p:sp>
        <p:nvSpPr>
          <p:cNvPr id="7" name="Rectangle 6"/>
          <p:cNvSpPr/>
          <p:nvPr/>
        </p:nvSpPr>
        <p:spPr>
          <a:xfrm>
            <a:off x="8104044" y="4797153"/>
            <a:ext cx="1736373" cy="646331"/>
          </a:xfrm>
          <a:prstGeom prst="rect">
            <a:avLst/>
          </a:prstGeom>
        </p:spPr>
        <p:txBody>
          <a:bodyPr wrap="none">
            <a:spAutoFit/>
          </a:bodyPr>
          <a:lstStyle/>
          <a:p>
            <a:pPr algn="ctr"/>
            <a:r>
              <a:rPr lang="en-US" b="1" dirty="0">
                <a:latin typeface="Times New Roman" pitchFamily="18" charset="0"/>
                <a:cs typeface="Times New Roman" pitchFamily="18" charset="0"/>
              </a:rPr>
              <a:t>Gaussian Band </a:t>
            </a:r>
          </a:p>
          <a:p>
            <a:pPr algn="ctr"/>
            <a:r>
              <a:rPr lang="en-US" b="1" dirty="0">
                <a:latin typeface="Times New Roman" pitchFamily="18" charset="0"/>
                <a:cs typeface="Times New Roman" pitchFamily="18" charset="0"/>
              </a:rPr>
              <a:t>Reject Filter</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9416568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Result of Band Reject Filter</a:t>
            </a:r>
            <a:endParaRPr lang="en-US" sz="3200" b="1" dirty="0">
              <a:solidFill>
                <a:srgbClr val="FFC000"/>
              </a:solidFill>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2" cstate="print"/>
          <a:srcRect/>
          <a:stretch>
            <a:fillRect/>
          </a:stretch>
        </p:blipFill>
        <p:spPr bwMode="auto">
          <a:xfrm>
            <a:off x="2063552" y="1268760"/>
            <a:ext cx="3384376" cy="216024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5879976" y="1268760"/>
            <a:ext cx="3456384" cy="2160240"/>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a:stretch>
            <a:fillRect/>
          </a:stretch>
        </p:blipFill>
        <p:spPr bwMode="auto">
          <a:xfrm>
            <a:off x="2135560" y="3861048"/>
            <a:ext cx="3312368" cy="2232248"/>
          </a:xfrm>
          <a:prstGeom prst="rect">
            <a:avLst/>
          </a:prstGeom>
          <a:noFill/>
          <a:ln w="9525">
            <a:noFill/>
            <a:miter lim="800000"/>
            <a:headEnd/>
            <a:tailEnd/>
          </a:ln>
        </p:spPr>
      </p:pic>
      <p:pic>
        <p:nvPicPr>
          <p:cNvPr id="18437" name="Picture 5"/>
          <p:cNvPicPr>
            <a:picLocks noChangeAspect="1" noChangeArrowheads="1"/>
          </p:cNvPicPr>
          <p:nvPr/>
        </p:nvPicPr>
        <p:blipFill>
          <a:blip r:embed="rId5" cstate="print"/>
          <a:srcRect/>
          <a:stretch>
            <a:fillRect/>
          </a:stretch>
        </p:blipFill>
        <p:spPr bwMode="auto">
          <a:xfrm>
            <a:off x="5879976" y="3847306"/>
            <a:ext cx="3528392" cy="2245990"/>
          </a:xfrm>
          <a:prstGeom prst="rect">
            <a:avLst/>
          </a:prstGeom>
          <a:noFill/>
          <a:ln w="9525">
            <a:noFill/>
            <a:miter lim="800000"/>
            <a:headEnd/>
            <a:tailEnd/>
          </a:ln>
        </p:spPr>
      </p:pic>
      <p:sp>
        <p:nvSpPr>
          <p:cNvPr id="8" name="Rectangle 7"/>
          <p:cNvSpPr/>
          <p:nvPr/>
        </p:nvSpPr>
        <p:spPr>
          <a:xfrm>
            <a:off x="1991544" y="3429000"/>
            <a:ext cx="3730508" cy="369332"/>
          </a:xfrm>
          <a:prstGeom prst="rect">
            <a:avLst/>
          </a:prstGeom>
        </p:spPr>
        <p:txBody>
          <a:bodyPr wrap="none">
            <a:spAutoFit/>
          </a:bodyPr>
          <a:lstStyle/>
          <a:p>
            <a:r>
              <a:rPr lang="en-US" b="1" dirty="0">
                <a:latin typeface="Times New Roman" pitchFamily="18" charset="0"/>
                <a:cs typeface="Times New Roman" pitchFamily="18" charset="0"/>
              </a:rPr>
              <a:t>Fig: Corrupted by Sinusoidal Noise </a:t>
            </a:r>
            <a:endParaRPr lang="en-US" b="1" dirty="0">
              <a:latin typeface="Times New Roman" pitchFamily="18" charset="0"/>
              <a:cs typeface="Times New Roman" pitchFamily="18" charset="0"/>
            </a:endParaRPr>
          </a:p>
        </p:txBody>
      </p:sp>
      <p:sp>
        <p:nvSpPr>
          <p:cNvPr id="9" name="Rectangle 8"/>
          <p:cNvSpPr/>
          <p:nvPr/>
        </p:nvSpPr>
        <p:spPr>
          <a:xfrm>
            <a:off x="5578418" y="3419708"/>
            <a:ext cx="4406014" cy="369332"/>
          </a:xfrm>
          <a:prstGeom prst="rect">
            <a:avLst/>
          </a:prstGeom>
        </p:spPr>
        <p:txBody>
          <a:bodyPr wrap="none">
            <a:spAutoFit/>
          </a:bodyPr>
          <a:lstStyle/>
          <a:p>
            <a:r>
              <a:rPr lang="en-US" b="1" dirty="0">
                <a:latin typeface="Times New Roman" pitchFamily="18" charset="0"/>
                <a:cs typeface="Times New Roman" pitchFamily="18" charset="0"/>
              </a:rPr>
              <a:t>Fig: Fourier spectrum of Corrupted Image</a:t>
            </a:r>
            <a:endParaRPr lang="en-US" b="1" dirty="0">
              <a:latin typeface="Times New Roman" pitchFamily="18" charset="0"/>
              <a:cs typeface="Times New Roman" pitchFamily="18" charset="0"/>
            </a:endParaRPr>
          </a:p>
        </p:txBody>
      </p:sp>
      <p:sp>
        <p:nvSpPr>
          <p:cNvPr id="10" name="Rectangle 9"/>
          <p:cNvSpPr/>
          <p:nvPr/>
        </p:nvSpPr>
        <p:spPr>
          <a:xfrm>
            <a:off x="2063552" y="6093296"/>
            <a:ext cx="3749744" cy="369332"/>
          </a:xfrm>
          <a:prstGeom prst="rect">
            <a:avLst/>
          </a:prstGeom>
        </p:spPr>
        <p:txBody>
          <a:bodyPr wrap="none">
            <a:spAutoFit/>
          </a:bodyPr>
          <a:lstStyle/>
          <a:p>
            <a:r>
              <a:rPr lang="en-US" b="1" dirty="0">
                <a:latin typeface="Times New Roman" pitchFamily="18" charset="0"/>
                <a:cs typeface="Times New Roman" pitchFamily="18" charset="0"/>
              </a:rPr>
              <a:t>Fig: Butterworth Band Reject Filter</a:t>
            </a:r>
            <a:endParaRPr lang="en-US" b="1" dirty="0">
              <a:latin typeface="Times New Roman" pitchFamily="18" charset="0"/>
              <a:cs typeface="Times New Roman" pitchFamily="18" charset="0"/>
            </a:endParaRPr>
          </a:p>
        </p:txBody>
      </p:sp>
      <p:sp>
        <p:nvSpPr>
          <p:cNvPr id="11" name="Rectangle 10"/>
          <p:cNvSpPr/>
          <p:nvPr/>
        </p:nvSpPr>
        <p:spPr>
          <a:xfrm>
            <a:off x="6888088" y="6093296"/>
            <a:ext cx="2065630" cy="369332"/>
          </a:xfrm>
          <a:prstGeom prst="rect">
            <a:avLst/>
          </a:prstGeom>
        </p:spPr>
        <p:txBody>
          <a:bodyPr wrap="none">
            <a:spAutoFit/>
          </a:bodyPr>
          <a:lstStyle/>
          <a:p>
            <a:r>
              <a:rPr lang="en-US" b="1" dirty="0">
                <a:latin typeface="Times New Roman" pitchFamily="18" charset="0"/>
                <a:cs typeface="Times New Roman" pitchFamily="18" charset="0"/>
              </a:rPr>
              <a:t>Fig :Filtered image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2407805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Advanced Image Restoration</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052737"/>
            <a:ext cx="8229600" cy="5073427"/>
          </a:xfrm>
        </p:spPr>
        <p:txBody>
          <a:bodyPr>
            <a:normAutofit fontScale="25000" lnSpcReduction="20000"/>
          </a:bodyPr>
          <a:lstStyle/>
          <a:p>
            <a:pPr>
              <a:lnSpc>
                <a:spcPct val="170000"/>
              </a:lnSpc>
            </a:pPr>
            <a:r>
              <a:rPr lang="en-US" sz="8000" b="1" dirty="0">
                <a:latin typeface="Times New Roman" pitchFamily="18" charset="0"/>
                <a:cs typeface="Times New Roman" pitchFamily="18" charset="0"/>
              </a:rPr>
              <a:t>Adaptive Processing</a:t>
            </a:r>
          </a:p>
          <a:p>
            <a:pPr lvl="1">
              <a:lnSpc>
                <a:spcPct val="170000"/>
              </a:lnSpc>
              <a:buFont typeface="Wingdings" pitchFamily="2" charset="2"/>
              <a:buChar char="v"/>
            </a:pPr>
            <a:r>
              <a:rPr lang="en-US" sz="7600" dirty="0">
                <a:latin typeface="Times New Roman" pitchFamily="18" charset="0"/>
                <a:cs typeface="Times New Roman" pitchFamily="18" charset="0"/>
              </a:rPr>
              <a:t>Spatial adaptive</a:t>
            </a:r>
          </a:p>
          <a:p>
            <a:pPr lvl="1">
              <a:lnSpc>
                <a:spcPct val="170000"/>
              </a:lnSpc>
              <a:buFont typeface="Wingdings" pitchFamily="2" charset="2"/>
              <a:buChar char="v"/>
            </a:pPr>
            <a:r>
              <a:rPr lang="en-US" sz="7600" dirty="0">
                <a:latin typeface="Times New Roman" pitchFamily="18" charset="0"/>
                <a:cs typeface="Times New Roman" pitchFamily="18" charset="0"/>
              </a:rPr>
              <a:t>Frequency adaptive</a:t>
            </a:r>
          </a:p>
          <a:p>
            <a:pPr>
              <a:lnSpc>
                <a:spcPct val="170000"/>
              </a:lnSpc>
            </a:pPr>
            <a:r>
              <a:rPr lang="en-US" sz="8000" b="1" dirty="0">
                <a:latin typeface="Times New Roman" pitchFamily="18" charset="0"/>
                <a:cs typeface="Times New Roman" pitchFamily="18" charset="0"/>
              </a:rPr>
              <a:t>Nonlinear Processing</a:t>
            </a:r>
          </a:p>
          <a:p>
            <a:pPr lvl="1">
              <a:lnSpc>
                <a:spcPct val="170000"/>
              </a:lnSpc>
              <a:buFont typeface="Wingdings" pitchFamily="2" charset="2"/>
              <a:buChar char="v"/>
            </a:pPr>
            <a:r>
              <a:rPr lang="en-US" sz="7600" dirty="0" err="1">
                <a:latin typeface="Times New Roman" pitchFamily="18" charset="0"/>
                <a:cs typeface="Times New Roman" pitchFamily="18" charset="0"/>
              </a:rPr>
              <a:t>Thresholding</a:t>
            </a:r>
            <a:r>
              <a:rPr lang="en-US" sz="7600" dirty="0">
                <a:latin typeface="Times New Roman" pitchFamily="18" charset="0"/>
                <a:cs typeface="Times New Roman" pitchFamily="18" charset="0"/>
              </a:rPr>
              <a:t>, coring…</a:t>
            </a:r>
          </a:p>
          <a:p>
            <a:pPr lvl="1">
              <a:lnSpc>
                <a:spcPct val="170000"/>
              </a:lnSpc>
              <a:buFont typeface="Wingdings" pitchFamily="2" charset="2"/>
              <a:buChar char="v"/>
            </a:pPr>
            <a:r>
              <a:rPr lang="en-US" sz="7600" dirty="0">
                <a:latin typeface="Times New Roman" pitchFamily="18" charset="0"/>
                <a:cs typeface="Times New Roman" pitchFamily="18" charset="0"/>
              </a:rPr>
              <a:t>Iterative restoration</a:t>
            </a:r>
          </a:p>
          <a:p>
            <a:pPr>
              <a:lnSpc>
                <a:spcPct val="170000"/>
              </a:lnSpc>
            </a:pPr>
            <a:r>
              <a:rPr lang="en-US" sz="8000" b="1" dirty="0">
                <a:latin typeface="Times New Roman" pitchFamily="18" charset="0"/>
                <a:cs typeface="Times New Roman" pitchFamily="18" charset="0"/>
              </a:rPr>
              <a:t>Advanced Transformation/Modeling</a:t>
            </a:r>
          </a:p>
          <a:p>
            <a:pPr lvl="1">
              <a:lnSpc>
                <a:spcPct val="170000"/>
              </a:lnSpc>
              <a:buFont typeface="Wingdings" pitchFamily="2" charset="2"/>
              <a:buChar char="v"/>
            </a:pPr>
            <a:r>
              <a:rPr lang="en-US" sz="7600" dirty="0">
                <a:latin typeface="Times New Roman" pitchFamily="18" charset="0"/>
                <a:cs typeface="Times New Roman" pitchFamily="18" charset="0"/>
              </a:rPr>
              <a:t>Advanced image transforms, e.g., wavelet…</a:t>
            </a:r>
          </a:p>
          <a:p>
            <a:pPr lvl="1">
              <a:lnSpc>
                <a:spcPct val="170000"/>
              </a:lnSpc>
              <a:buFont typeface="Wingdings" pitchFamily="2" charset="2"/>
              <a:buChar char="v"/>
            </a:pPr>
            <a:r>
              <a:rPr lang="en-US" sz="7600" dirty="0">
                <a:latin typeface="Times New Roman" pitchFamily="18" charset="0"/>
                <a:cs typeface="Times New Roman" pitchFamily="18" charset="0"/>
              </a:rPr>
              <a:t>Statistical image modeling</a:t>
            </a:r>
          </a:p>
          <a:p>
            <a:pPr>
              <a:lnSpc>
                <a:spcPct val="170000"/>
              </a:lnSpc>
            </a:pPr>
            <a:r>
              <a:rPr lang="en-US" sz="8000" b="1" dirty="0">
                <a:latin typeface="Times New Roman" pitchFamily="18" charset="0"/>
                <a:cs typeface="Times New Roman" pitchFamily="18" charset="0"/>
              </a:rPr>
              <a:t>Blind De blurring or </a:t>
            </a:r>
            <a:r>
              <a:rPr lang="en-US" sz="8000" b="1" dirty="0" err="1">
                <a:latin typeface="Times New Roman" pitchFamily="18" charset="0"/>
                <a:cs typeface="Times New Roman" pitchFamily="18" charset="0"/>
              </a:rPr>
              <a:t>Deconvolution</a:t>
            </a:r>
            <a:endParaRPr lang="en-US" sz="8000" b="1"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8985225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Clustering</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Clustering is the task of dividing the population or data points into a number of groups such that data points in the same groups are more similar to other data points in the same group than those in other groups. </a:t>
            </a:r>
          </a:p>
          <a:p>
            <a:pPr algn="just">
              <a:lnSpc>
                <a:spcPct val="150000"/>
              </a:lnSpc>
            </a:pPr>
            <a:r>
              <a:rPr lang="en-US" sz="2000" dirty="0">
                <a:latin typeface="Times New Roman" pitchFamily="18" charset="0"/>
                <a:cs typeface="Times New Roman" pitchFamily="18" charset="0"/>
              </a:rPr>
              <a:t>In simple words, the aim is to segregate groups with similar traits and assign them into clusters.</a:t>
            </a:r>
          </a:p>
          <a:p>
            <a:pPr algn="just">
              <a:lnSpc>
                <a:spcPct val="150000"/>
              </a:lnSpc>
            </a:pPr>
            <a:r>
              <a:rPr lang="en-US" sz="2000" dirty="0">
                <a:latin typeface="Times New Roman" pitchFamily="18" charset="0"/>
                <a:cs typeface="Times New Roman" pitchFamily="18" charset="0"/>
              </a:rPr>
              <a:t>Let’s understand this with an example. Suppose, you are the head of a rental store and wish to understand preferences of your costumers to scale up your business. </a:t>
            </a:r>
          </a:p>
          <a:p>
            <a:pPr algn="just">
              <a:lnSpc>
                <a:spcPct val="150000"/>
              </a:lnSpc>
            </a:pPr>
            <a:endParaRPr lang="en-US" sz="2000" dirty="0">
              <a:latin typeface="Times New Roman" pitchFamily="18" charset="0"/>
              <a:cs typeface="Times New Roman" pitchFamily="18" charset="0"/>
            </a:endParaRPr>
          </a:p>
          <a:p>
            <a:pPr>
              <a:buNone/>
            </a:pPr>
            <a:endParaRPr lang="en-US" dirty="0"/>
          </a:p>
        </p:txBody>
      </p:sp>
    </p:spTree>
    <p:extLst>
      <p:ext uri="{BB962C8B-B14F-4D97-AF65-F5344CB8AC3E}">
        <p14:creationId xmlns:p14="http://schemas.microsoft.com/office/powerpoint/2010/main" val="9040515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68761"/>
            <a:ext cx="8229600" cy="4857403"/>
          </a:xfrm>
        </p:spPr>
        <p:txBody>
          <a:bodyPr>
            <a:normAutofit fontScale="32500" lnSpcReduction="20000"/>
          </a:bodyPr>
          <a:lstStyle/>
          <a:p>
            <a:pPr algn="just">
              <a:lnSpc>
                <a:spcPct val="170000"/>
              </a:lnSpc>
            </a:pPr>
            <a:r>
              <a:rPr lang="en-US" sz="6200" dirty="0">
                <a:latin typeface="Times New Roman" pitchFamily="18" charset="0"/>
                <a:cs typeface="Times New Roman" pitchFamily="18" charset="0"/>
              </a:rPr>
              <a:t>Let’s understand this with an example. Suppose, you are the head of a rental store and wish to understand preferences of your costumers to scale up your business. </a:t>
            </a:r>
          </a:p>
          <a:p>
            <a:pPr algn="just">
              <a:lnSpc>
                <a:spcPct val="170000"/>
              </a:lnSpc>
            </a:pPr>
            <a:r>
              <a:rPr lang="en-US" sz="6200" dirty="0">
                <a:latin typeface="Times New Roman" pitchFamily="18" charset="0"/>
                <a:cs typeface="Times New Roman" pitchFamily="18" charset="0"/>
              </a:rPr>
              <a:t>Is it possible for you to look at details of each costumer and devise a unique business strategy for each one of them? Definitely not.</a:t>
            </a:r>
          </a:p>
          <a:p>
            <a:pPr algn="just">
              <a:lnSpc>
                <a:spcPct val="170000"/>
              </a:lnSpc>
            </a:pPr>
            <a:r>
              <a:rPr lang="en-US" sz="6200" dirty="0">
                <a:latin typeface="Times New Roman" pitchFamily="18" charset="0"/>
                <a:cs typeface="Times New Roman" pitchFamily="18" charset="0"/>
              </a:rPr>
              <a:t> But, what you can do is to cluster all of your costumers into say 10 groups based on their purchasing habits and use a separate strategy for costumers in each of these 10 groups. And this is what we call clustering.</a:t>
            </a:r>
          </a:p>
          <a:p>
            <a:pPr>
              <a:buNone/>
            </a:pPr>
            <a:endParaRPr lang="en-US" dirty="0"/>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Clustering</a:t>
            </a:r>
            <a:endParaRPr lang="en-US" sz="32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54226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a:latin typeface="Times" pitchFamily="18" charset="0"/>
              </a:rPr>
              <a:t>Clustering has a large quantity of applications and use-case scenarios, spread across various vertical and horizontal domains. Some examples include</a:t>
            </a:r>
          </a:p>
          <a:p>
            <a:pPr lvl="1" algn="just">
              <a:lnSpc>
                <a:spcPct val="150000"/>
              </a:lnSpc>
            </a:pPr>
            <a:r>
              <a:rPr lang="en-US" sz="2000" dirty="0">
                <a:latin typeface="Times" pitchFamily="18" charset="0"/>
              </a:rPr>
              <a:t> market segmentation, </a:t>
            </a:r>
          </a:p>
          <a:p>
            <a:pPr lvl="1" algn="just">
              <a:lnSpc>
                <a:spcPct val="150000"/>
              </a:lnSpc>
            </a:pPr>
            <a:r>
              <a:rPr lang="en-US" sz="2000" dirty="0">
                <a:latin typeface="Times" pitchFamily="18" charset="0"/>
              </a:rPr>
              <a:t>recommendation systems, </a:t>
            </a:r>
          </a:p>
          <a:p>
            <a:pPr lvl="1" algn="just">
              <a:lnSpc>
                <a:spcPct val="150000"/>
              </a:lnSpc>
            </a:pPr>
            <a:r>
              <a:rPr lang="en-US" sz="2000" dirty="0">
                <a:latin typeface="Times" pitchFamily="18" charset="0"/>
              </a:rPr>
              <a:t>social media analysis, </a:t>
            </a:r>
          </a:p>
          <a:p>
            <a:pPr lvl="1" algn="just">
              <a:lnSpc>
                <a:spcPct val="150000"/>
              </a:lnSpc>
            </a:pPr>
            <a:r>
              <a:rPr lang="en-US" sz="2000" dirty="0">
                <a:latin typeface="Times" pitchFamily="18" charset="0"/>
              </a:rPr>
              <a:t>anomaly detection.</a:t>
            </a:r>
            <a:endParaRPr lang="en-US" sz="2000" dirty="0">
              <a:latin typeface="Times" pitchFamily="18" charset="0"/>
            </a:endParaRPr>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Clustering Applications</a:t>
            </a:r>
            <a:endParaRPr lang="en-US" sz="32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1352519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188640"/>
            <a:ext cx="8229600" cy="1143000"/>
          </a:xfrm>
        </p:spPr>
        <p:txBody>
          <a:bodyPr>
            <a:normAutofit/>
          </a:bodyPr>
          <a:lstStyle/>
          <a:p>
            <a:r>
              <a:rPr lang="en-US" sz="3600" b="1" dirty="0">
                <a:solidFill>
                  <a:srgbClr val="FFC000"/>
                </a:solidFill>
                <a:latin typeface="Times" pitchFamily="18" charset="0"/>
              </a:rPr>
              <a:t> 7 examples </a:t>
            </a:r>
            <a:r>
              <a:rPr lang="en-US" sz="2700" b="1" dirty="0">
                <a:solidFill>
                  <a:srgbClr val="FFC000"/>
                </a:solidFill>
                <a:latin typeface="Times" pitchFamily="18" charset="0"/>
              </a:rPr>
              <a:t>of clustering algorithms in action.</a:t>
            </a:r>
            <a:r>
              <a:rPr lang="en-US" sz="2700" dirty="0"/>
              <a:t/>
            </a:r>
            <a:br>
              <a:rPr lang="en-US" sz="2700" dirty="0"/>
            </a:br>
            <a:endParaRPr lang="en-US" sz="2700" dirty="0"/>
          </a:p>
        </p:txBody>
      </p:sp>
      <p:sp>
        <p:nvSpPr>
          <p:cNvPr id="3" name="Content Placeholder 2"/>
          <p:cNvSpPr>
            <a:spLocks noGrp="1"/>
          </p:cNvSpPr>
          <p:nvPr>
            <p:ph idx="1"/>
          </p:nvPr>
        </p:nvSpPr>
        <p:spPr/>
        <p:txBody>
          <a:bodyPr/>
          <a:lstStyle/>
          <a:p>
            <a:pPr>
              <a:lnSpc>
                <a:spcPct val="150000"/>
              </a:lnSpc>
            </a:pPr>
            <a:r>
              <a:rPr lang="en-US" sz="2000" dirty="0">
                <a:latin typeface="Times" pitchFamily="18" charset="0"/>
              </a:rPr>
              <a:t>Identifying Fake News</a:t>
            </a:r>
          </a:p>
          <a:p>
            <a:pPr>
              <a:lnSpc>
                <a:spcPct val="150000"/>
              </a:lnSpc>
            </a:pPr>
            <a:r>
              <a:rPr lang="en-US" sz="2000" dirty="0">
                <a:latin typeface="Times" pitchFamily="18" charset="0"/>
              </a:rPr>
              <a:t>Spam filter</a:t>
            </a:r>
          </a:p>
          <a:p>
            <a:pPr>
              <a:lnSpc>
                <a:spcPct val="150000"/>
              </a:lnSpc>
            </a:pPr>
            <a:r>
              <a:rPr lang="en-US" sz="2000" dirty="0">
                <a:latin typeface="Times" pitchFamily="18" charset="0"/>
              </a:rPr>
              <a:t>Marketing and Sales</a:t>
            </a:r>
          </a:p>
          <a:p>
            <a:pPr>
              <a:lnSpc>
                <a:spcPct val="150000"/>
              </a:lnSpc>
            </a:pPr>
            <a:r>
              <a:rPr lang="en-US" sz="2000" dirty="0">
                <a:latin typeface="Times" pitchFamily="18" charset="0"/>
              </a:rPr>
              <a:t>Classifying network traffic</a:t>
            </a:r>
          </a:p>
          <a:p>
            <a:pPr>
              <a:lnSpc>
                <a:spcPct val="150000"/>
              </a:lnSpc>
            </a:pPr>
            <a:r>
              <a:rPr lang="en-US" sz="2000" dirty="0">
                <a:latin typeface="Times" pitchFamily="18" charset="0"/>
              </a:rPr>
              <a:t>Identifying fraudulent or criminal activity </a:t>
            </a:r>
          </a:p>
          <a:p>
            <a:pPr>
              <a:lnSpc>
                <a:spcPct val="150000"/>
              </a:lnSpc>
            </a:pPr>
            <a:r>
              <a:rPr lang="en-US" sz="2000" dirty="0">
                <a:latin typeface="Times" pitchFamily="18" charset="0"/>
              </a:rPr>
              <a:t>Document analysis</a:t>
            </a:r>
          </a:p>
          <a:p>
            <a:pPr>
              <a:lnSpc>
                <a:spcPct val="150000"/>
              </a:lnSpc>
            </a:pPr>
            <a:r>
              <a:rPr lang="en-US" sz="2000" dirty="0">
                <a:latin typeface="Times" pitchFamily="18" charset="0"/>
              </a:rPr>
              <a:t>Fantasy Football and Sports </a:t>
            </a:r>
          </a:p>
          <a:p>
            <a:endParaRPr lang="en-US" dirty="0" smtClean="0"/>
          </a:p>
          <a:p>
            <a:endParaRPr lang="en-US" dirty="0"/>
          </a:p>
        </p:txBody>
      </p:sp>
    </p:spTree>
    <p:extLst>
      <p:ext uri="{BB962C8B-B14F-4D97-AF65-F5344CB8AC3E}">
        <p14:creationId xmlns:p14="http://schemas.microsoft.com/office/powerpoint/2010/main" val="4232893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pitchFamily="18" charset="0"/>
              </a:rPr>
              <a:t>Where is clustering used?</a:t>
            </a:r>
            <a:endParaRPr lang="en-US" sz="3200" b="1" dirty="0">
              <a:solidFill>
                <a:srgbClr val="FFC000"/>
              </a:solidFill>
              <a:latin typeface="Times" pitchFamily="18" charset="0"/>
            </a:endParaRPr>
          </a:p>
        </p:txBody>
      </p:sp>
      <p:sp>
        <p:nvSpPr>
          <p:cNvPr id="3" name="Content Placeholder 2"/>
          <p:cNvSpPr>
            <a:spLocks noGrp="1"/>
          </p:cNvSpPr>
          <p:nvPr>
            <p:ph idx="1"/>
          </p:nvPr>
        </p:nvSpPr>
        <p:spPr/>
        <p:txBody>
          <a:bodyPr>
            <a:normAutofit/>
          </a:bodyPr>
          <a:lstStyle/>
          <a:p>
            <a:pPr algn="just">
              <a:lnSpc>
                <a:spcPct val="200000"/>
              </a:lnSpc>
            </a:pPr>
            <a:r>
              <a:rPr lang="en-US" sz="2000" b="1" dirty="0">
                <a:latin typeface="Times" pitchFamily="18" charset="0"/>
              </a:rPr>
              <a:t>Clustering</a:t>
            </a:r>
            <a:r>
              <a:rPr lang="en-US" sz="2000" dirty="0">
                <a:latin typeface="Times" pitchFamily="18" charset="0"/>
              </a:rPr>
              <a:t> algorithm can be </a:t>
            </a:r>
            <a:r>
              <a:rPr lang="en-US" sz="2000" b="1" dirty="0">
                <a:latin typeface="Times" pitchFamily="18" charset="0"/>
              </a:rPr>
              <a:t>used</a:t>
            </a:r>
            <a:r>
              <a:rPr lang="en-US" sz="2000" dirty="0">
                <a:latin typeface="Times" pitchFamily="18" charset="0"/>
              </a:rPr>
              <a:t> to monitor the students' academic performance. </a:t>
            </a:r>
          </a:p>
          <a:p>
            <a:pPr algn="just">
              <a:lnSpc>
                <a:spcPct val="200000"/>
              </a:lnSpc>
            </a:pPr>
            <a:r>
              <a:rPr lang="en-US" sz="2000" dirty="0">
                <a:latin typeface="Times" pitchFamily="18" charset="0"/>
              </a:rPr>
              <a:t>Based on the students' score they are grouped into different-different </a:t>
            </a:r>
            <a:r>
              <a:rPr lang="en-US" sz="2000" b="1" dirty="0">
                <a:latin typeface="Times" pitchFamily="18" charset="0"/>
              </a:rPr>
              <a:t>clusters</a:t>
            </a:r>
            <a:r>
              <a:rPr lang="en-US" sz="2000" dirty="0">
                <a:latin typeface="Times" pitchFamily="18" charset="0"/>
              </a:rPr>
              <a:t> (using k-means, fuzzy c-means etc), where each </a:t>
            </a:r>
            <a:r>
              <a:rPr lang="en-US" sz="2000" b="1" dirty="0">
                <a:latin typeface="Times" pitchFamily="18" charset="0"/>
              </a:rPr>
              <a:t>clusters</a:t>
            </a:r>
            <a:r>
              <a:rPr lang="en-US" sz="2000" dirty="0">
                <a:latin typeface="Times" pitchFamily="18" charset="0"/>
              </a:rPr>
              <a:t> denoting the different level of performance.</a:t>
            </a:r>
            <a:endParaRPr lang="en-US" sz="2000" dirty="0">
              <a:latin typeface="Times" pitchFamily="18" charset="0"/>
            </a:endParaRPr>
          </a:p>
        </p:txBody>
      </p:sp>
    </p:spTree>
    <p:extLst>
      <p:ext uri="{BB962C8B-B14F-4D97-AF65-F5344CB8AC3E}">
        <p14:creationId xmlns:p14="http://schemas.microsoft.com/office/powerpoint/2010/main" val="2284267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44624"/>
            <a:ext cx="8229600" cy="1143000"/>
          </a:xfrm>
        </p:spPr>
        <p:txBody>
          <a:bodyPr>
            <a:normAutofit/>
          </a:bodyPr>
          <a:lstStyle/>
          <a:p>
            <a:r>
              <a:rPr lang="en-US" sz="3200" b="1" dirty="0">
                <a:solidFill>
                  <a:srgbClr val="FFC000"/>
                </a:solidFill>
                <a:latin typeface="Times" pitchFamily="18" charset="0"/>
              </a:rPr>
              <a:t>Why Clustering is important in real life?</a:t>
            </a:r>
            <a:endParaRPr lang="en-US" sz="3200" b="1" dirty="0">
              <a:solidFill>
                <a:srgbClr val="FFC000"/>
              </a:solidFill>
              <a:latin typeface="Times" pitchFamily="18" charset="0"/>
            </a:endParaRPr>
          </a:p>
        </p:txBody>
      </p:sp>
      <p:sp>
        <p:nvSpPr>
          <p:cNvPr id="3" name="Content Placeholder 2"/>
          <p:cNvSpPr>
            <a:spLocks noGrp="1"/>
          </p:cNvSpPr>
          <p:nvPr>
            <p:ph idx="1"/>
          </p:nvPr>
        </p:nvSpPr>
        <p:spPr>
          <a:xfrm>
            <a:off x="1981200" y="1999382"/>
            <a:ext cx="8229600" cy="4525963"/>
          </a:xfrm>
        </p:spPr>
        <p:txBody>
          <a:bodyPr>
            <a:normAutofit/>
          </a:bodyPr>
          <a:lstStyle/>
          <a:p>
            <a:pPr algn="just">
              <a:lnSpc>
                <a:spcPct val="200000"/>
              </a:lnSpc>
            </a:pPr>
            <a:r>
              <a:rPr lang="en-US" sz="2000" dirty="0">
                <a:latin typeface="Times" pitchFamily="18" charset="0"/>
              </a:rPr>
              <a:t>A </a:t>
            </a:r>
            <a:r>
              <a:rPr lang="en-US" sz="2000" b="1" dirty="0">
                <a:latin typeface="Times" pitchFamily="18" charset="0"/>
              </a:rPr>
              <a:t>clustering</a:t>
            </a:r>
            <a:r>
              <a:rPr lang="en-US" sz="2000" dirty="0">
                <a:latin typeface="Times" pitchFamily="18" charset="0"/>
              </a:rPr>
              <a:t> algorithm like K-Means </a:t>
            </a:r>
            <a:r>
              <a:rPr lang="en-US" sz="2000" b="1" dirty="0">
                <a:latin typeface="Times" pitchFamily="18" charset="0"/>
              </a:rPr>
              <a:t>Clustering</a:t>
            </a:r>
            <a:r>
              <a:rPr lang="en-US" sz="2000" dirty="0">
                <a:latin typeface="Times" pitchFamily="18" charset="0"/>
              </a:rPr>
              <a:t> can help you group the data into distinct groups, guaranteeing that the data points in each group are similar to each other. </a:t>
            </a:r>
          </a:p>
          <a:p>
            <a:pPr algn="just">
              <a:lnSpc>
                <a:spcPct val="200000"/>
              </a:lnSpc>
            </a:pPr>
            <a:r>
              <a:rPr lang="en-US" sz="2000" dirty="0">
                <a:latin typeface="Times" pitchFamily="18" charset="0"/>
              </a:rPr>
              <a:t>A good practice in Data Science &amp; Analytics is to first have good understanding of your dataset before doing any analysis</a:t>
            </a:r>
            <a:endParaRPr lang="en-US" sz="2000" dirty="0">
              <a:latin typeface="Times" pitchFamily="18" charset="0"/>
            </a:endParaRPr>
          </a:p>
        </p:txBody>
      </p:sp>
    </p:spTree>
    <p:extLst>
      <p:ext uri="{BB962C8B-B14F-4D97-AF65-F5344CB8AC3E}">
        <p14:creationId xmlns:p14="http://schemas.microsoft.com/office/powerpoint/2010/main" val="1388115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44624"/>
            <a:ext cx="8229600" cy="1143000"/>
          </a:xfrm>
        </p:spPr>
        <p:txBody>
          <a:bodyPr>
            <a:normAutofit/>
          </a:bodyPr>
          <a:lstStyle/>
          <a:p>
            <a:r>
              <a:rPr lang="en-US" sz="3200" b="1" dirty="0">
                <a:solidFill>
                  <a:srgbClr val="FFC000"/>
                </a:solidFill>
                <a:latin typeface="Times" pitchFamily="18" charset="0"/>
              </a:rPr>
              <a:t>What is the purpose of cluster analysis?</a:t>
            </a:r>
            <a:endParaRPr lang="en-US" sz="3200" b="1" dirty="0">
              <a:solidFill>
                <a:srgbClr val="FFC000"/>
              </a:solidFill>
              <a:latin typeface="Times" pitchFamily="18" charset="0"/>
            </a:endParaRPr>
          </a:p>
        </p:txBody>
      </p:sp>
      <p:sp>
        <p:nvSpPr>
          <p:cNvPr id="3" name="Content Placeholder 2"/>
          <p:cNvSpPr>
            <a:spLocks noGrp="1"/>
          </p:cNvSpPr>
          <p:nvPr>
            <p:ph idx="1"/>
          </p:nvPr>
        </p:nvSpPr>
        <p:spPr/>
        <p:txBody>
          <a:bodyPr>
            <a:normAutofit/>
          </a:bodyPr>
          <a:lstStyle/>
          <a:p>
            <a:pPr algn="just">
              <a:lnSpc>
                <a:spcPct val="200000"/>
              </a:lnSpc>
            </a:pPr>
            <a:r>
              <a:rPr lang="en-US" sz="2000" dirty="0">
                <a:latin typeface="Times" pitchFamily="18" charset="0"/>
              </a:rPr>
              <a:t>The </a:t>
            </a:r>
            <a:r>
              <a:rPr lang="en-US" sz="2000" b="1" dirty="0">
                <a:latin typeface="Times" pitchFamily="18" charset="0"/>
              </a:rPr>
              <a:t>purpose of cluster analysis</a:t>
            </a:r>
            <a:r>
              <a:rPr lang="en-US" sz="2000" dirty="0">
                <a:latin typeface="Times" pitchFamily="18" charset="0"/>
              </a:rPr>
              <a:t> is to place objects into groups, or </a:t>
            </a:r>
            <a:r>
              <a:rPr lang="en-US" sz="2000" b="1" dirty="0">
                <a:latin typeface="Times" pitchFamily="18" charset="0"/>
              </a:rPr>
              <a:t>clusters</a:t>
            </a:r>
            <a:r>
              <a:rPr lang="en-US" sz="2000" dirty="0">
                <a:latin typeface="Times" pitchFamily="18" charset="0"/>
              </a:rPr>
              <a:t>, suggested by the data, not defined a priori, such that objects in a given </a:t>
            </a:r>
            <a:r>
              <a:rPr lang="en-US" sz="2000" b="1" dirty="0">
                <a:latin typeface="Times" pitchFamily="18" charset="0"/>
              </a:rPr>
              <a:t>cluster</a:t>
            </a:r>
            <a:r>
              <a:rPr lang="en-US" sz="2000" dirty="0">
                <a:latin typeface="Times" pitchFamily="18" charset="0"/>
              </a:rPr>
              <a:t> tend to be similar to each other in some sense, and objects in different </a:t>
            </a:r>
            <a:r>
              <a:rPr lang="en-US" sz="2000" b="1" dirty="0">
                <a:latin typeface="Times" pitchFamily="18" charset="0"/>
              </a:rPr>
              <a:t>clusters</a:t>
            </a:r>
            <a:r>
              <a:rPr lang="en-US" sz="2000" dirty="0">
                <a:latin typeface="Times" pitchFamily="18" charset="0"/>
              </a:rPr>
              <a:t> tend to be dissimilar.</a:t>
            </a:r>
            <a:endParaRPr lang="en-US" sz="2000" dirty="0">
              <a:latin typeface="Times" pitchFamily="18" charset="0"/>
            </a:endParaRPr>
          </a:p>
        </p:txBody>
      </p:sp>
    </p:spTree>
    <p:extLst>
      <p:ext uri="{BB962C8B-B14F-4D97-AF65-F5344CB8AC3E}">
        <p14:creationId xmlns:p14="http://schemas.microsoft.com/office/powerpoint/2010/main" val="3272007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3926"/>
            <a:ext cx="8229600" cy="5073427"/>
          </a:xfrm>
        </p:spPr>
        <p:txBody>
          <a:bodyPr>
            <a:normAutofit/>
          </a:bodyPr>
          <a:lstStyle/>
          <a:p>
            <a:pPr algn="ctr">
              <a:buNone/>
            </a:pPr>
            <a:r>
              <a:rPr lang="en-US" sz="2000" b="1" dirty="0">
                <a:latin typeface="Times New Roman" pitchFamily="18" charset="0"/>
                <a:cs typeface="Times New Roman" pitchFamily="18" charset="0"/>
              </a:rPr>
              <a:t>UNIT V IMAGE RECONSTRUCTION AND PATTERN ANALYSIS</a:t>
            </a:r>
          </a:p>
          <a:p>
            <a:pPr>
              <a:lnSpc>
                <a:spcPct val="150000"/>
              </a:lnSpc>
              <a:buNone/>
            </a:pPr>
            <a:r>
              <a:rPr lang="en-US" sz="2000" b="1" dirty="0">
                <a:latin typeface="Times New Roman" pitchFamily="18" charset="0"/>
                <a:cs typeface="Times New Roman" pitchFamily="18" charset="0"/>
              </a:rPr>
              <a:t>	Restoration, noise removal, clustering. K means, K-</a:t>
            </a:r>
            <a:r>
              <a:rPr lang="en-US" sz="2000" b="1" dirty="0" err="1">
                <a:latin typeface="Times New Roman" pitchFamily="18" charset="0"/>
                <a:cs typeface="Times New Roman" pitchFamily="18" charset="0"/>
              </a:rPr>
              <a:t>metoids</a:t>
            </a:r>
            <a:r>
              <a:rPr lang="en-US" sz="2000" b="1" dirty="0">
                <a:latin typeface="Times New Roman" pitchFamily="18" charset="0"/>
                <a:cs typeface="Times New Roman" pitchFamily="18" charset="0"/>
              </a:rPr>
              <a:t>, Mixture of </a:t>
            </a:r>
            <a:r>
              <a:rPr lang="en-US" sz="2000" b="1" dirty="0" err="1">
                <a:latin typeface="Times New Roman" pitchFamily="18" charset="0"/>
                <a:cs typeface="Times New Roman" pitchFamily="18" charset="0"/>
              </a:rPr>
              <a:t>gaussian</a:t>
            </a:r>
            <a:r>
              <a:rPr lang="en-US" sz="2000" b="1" dirty="0">
                <a:latin typeface="Times New Roman" pitchFamily="18" charset="0"/>
                <a:cs typeface="Times New Roman" pitchFamily="18" charset="0"/>
              </a:rPr>
              <a:t>, classification: discriminate function, supervised, un supervised, semi-</a:t>
            </a:r>
            <a:r>
              <a:rPr lang="en-US" sz="2000" b="1" dirty="0" err="1">
                <a:latin typeface="Times New Roman" pitchFamily="18" charset="0"/>
                <a:cs typeface="Times New Roman" pitchFamily="18" charset="0"/>
              </a:rPr>
              <a:t>supervised;classifiers</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Bayes</a:t>
            </a:r>
            <a:r>
              <a:rPr lang="en-US" sz="2000" b="1" dirty="0">
                <a:latin typeface="Times New Roman" pitchFamily="18" charset="0"/>
                <a:cs typeface="Times New Roman" pitchFamily="18" charset="0"/>
              </a:rPr>
              <a:t>, KNN, ANN models.</a:t>
            </a:r>
          </a:p>
          <a:p>
            <a:pPr algn="ctr">
              <a:buNone/>
            </a:pPr>
            <a:endParaRPr lang="en-US" sz="2000" b="1" dirty="0">
              <a:latin typeface="Times New Roman" pitchFamily="18" charset="0"/>
              <a:cs typeface="Times New Roman" pitchFamily="18" charset="0"/>
            </a:endParaRPr>
          </a:p>
          <a:p>
            <a:pPr>
              <a:lnSpc>
                <a:spcPct val="150000"/>
              </a:lnSpc>
              <a:buNone/>
            </a:pPr>
            <a:r>
              <a:rPr lang="en-IN" sz="2000" b="1" dirty="0">
                <a:latin typeface="Times New Roman" pitchFamily="18" charset="0"/>
                <a:cs typeface="Times New Roman" pitchFamily="18" charset="0"/>
              </a:rPr>
              <a:t>REFERENCES</a:t>
            </a:r>
            <a:endParaRPr lang="en-US" sz="2000" b="1" dirty="0">
              <a:latin typeface="Times New Roman" pitchFamily="18" charset="0"/>
              <a:cs typeface="Times New Roman" pitchFamily="18" charset="0"/>
            </a:endParaRPr>
          </a:p>
          <a:p>
            <a:pPr marL="457200" indent="-457200">
              <a:lnSpc>
                <a:spcPct val="150000"/>
              </a:lnSpc>
              <a:buFont typeface="+mj-lt"/>
              <a:buAutoNum type="arabicPeriod"/>
            </a:pPr>
            <a:r>
              <a:rPr lang="en-US" sz="2000" dirty="0">
                <a:latin typeface="Times New Roman" pitchFamily="18" charset="0"/>
                <a:cs typeface="Times New Roman" pitchFamily="18" charset="0"/>
                <a:hlinkClick r:id="rId2"/>
              </a:rPr>
              <a:t>www.slideshare.net/.../computer-graphics-image-processing-lecture-n</a:t>
            </a:r>
            <a:r>
              <a:rPr lang="en-US" sz="2000" dirty="0">
                <a:latin typeface="Times New Roman" pitchFamily="18" charset="0"/>
                <a:cs typeface="Times New Roman" pitchFamily="18" charset="0"/>
              </a:rPr>
              <a:t>.</a:t>
            </a:r>
          </a:p>
          <a:p>
            <a:pPr marL="457200" indent="-457200">
              <a:lnSpc>
                <a:spcPct val="150000"/>
              </a:lnSpc>
              <a:buFont typeface="+mj-lt"/>
              <a:buAutoNum type="arabicPeriod"/>
            </a:pPr>
            <a:r>
              <a:rPr lang="en-US" sz="2000" dirty="0"/>
              <a:t>Rafael C. Gonzalez and Richard E. Woods, “Digital Image Processing”, Third Edition, Pearson Education, 2008.</a:t>
            </a:r>
            <a:endParaRPr lang="en-IN" sz="2000" dirty="0">
              <a:latin typeface="Times New Roman" pitchFamily="18" charset="0"/>
              <a:cs typeface="Times New Roman" pitchFamily="18" charset="0"/>
            </a:endParaRPr>
          </a:p>
          <a:p>
            <a:pPr algn="just">
              <a:lnSpc>
                <a:spcPct val="150000"/>
              </a:lnSpc>
              <a:buNone/>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1487488" y="44624"/>
            <a:ext cx="8229600" cy="1143000"/>
          </a:xfrm>
        </p:spPr>
        <p:txBody>
          <a:bodyPr>
            <a:normAutofit/>
          </a:bodyPr>
          <a:lstStyle/>
          <a:p>
            <a:r>
              <a:rPr lang="en-US" sz="2200" b="1" dirty="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spTree>
    <p:extLst>
      <p:ext uri="{BB962C8B-B14F-4D97-AF65-F5344CB8AC3E}">
        <p14:creationId xmlns:p14="http://schemas.microsoft.com/office/powerpoint/2010/main" val="41920037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Types of Clustering</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fontScale="70000" lnSpcReduction="20000"/>
          </a:bodyPr>
          <a:lstStyle/>
          <a:p>
            <a:pPr algn="just">
              <a:lnSpc>
                <a:spcPct val="170000"/>
              </a:lnSpc>
            </a:pPr>
            <a:r>
              <a:rPr lang="en-US" dirty="0" smtClean="0">
                <a:latin typeface="Times New Roman" pitchFamily="18" charset="0"/>
                <a:cs typeface="Times New Roman" pitchFamily="18" charset="0"/>
              </a:rPr>
              <a:t>Broadly speaking, clustering can be divided into two subgroups :</a:t>
            </a:r>
          </a:p>
          <a:p>
            <a:pPr algn="just">
              <a:lnSpc>
                <a:spcPct val="170000"/>
              </a:lnSpc>
              <a:buNone/>
            </a:pPr>
            <a:r>
              <a:rPr lang="en-US" b="1" dirty="0" smtClean="0">
                <a:latin typeface="Times New Roman" pitchFamily="18" charset="0"/>
                <a:cs typeface="Times New Roman" pitchFamily="18" charset="0"/>
              </a:rPr>
              <a:t>Hard Clustering:</a:t>
            </a:r>
            <a:r>
              <a:rPr lang="en-US" dirty="0" smtClean="0">
                <a:latin typeface="Times New Roman" pitchFamily="18" charset="0"/>
                <a:cs typeface="Times New Roman" pitchFamily="18" charset="0"/>
              </a:rPr>
              <a:t> In hard clustering, each data point either belongs to a cluster completely or not. For example, in the above example each customer is put into one group out of the 10 groups.</a:t>
            </a:r>
          </a:p>
          <a:p>
            <a:pPr algn="just">
              <a:lnSpc>
                <a:spcPct val="170000"/>
              </a:lnSpc>
              <a:buNone/>
            </a:pPr>
            <a:r>
              <a:rPr lang="en-US" b="1" dirty="0" smtClean="0">
                <a:latin typeface="Times New Roman" pitchFamily="18" charset="0"/>
                <a:cs typeface="Times New Roman" pitchFamily="18" charset="0"/>
              </a:rPr>
              <a:t>Soft Clustering</a:t>
            </a:r>
            <a:r>
              <a:rPr lang="en-US" dirty="0" smtClean="0">
                <a:latin typeface="Times New Roman" pitchFamily="18" charset="0"/>
                <a:cs typeface="Times New Roman" pitchFamily="18" charset="0"/>
              </a:rPr>
              <a:t>: In soft clustering, instead of putting each data point into a separate cluster, a probability or likelihood of that data point to be in those clusters is assigned. For example, from the above scenario each costumer is assigned a probability to be in either of 10 clusters of the retail store.</a:t>
            </a:r>
          </a:p>
          <a:p>
            <a:pPr>
              <a:buNone/>
            </a:pPr>
            <a:endParaRPr lang="en-US" dirty="0"/>
          </a:p>
        </p:txBody>
      </p:sp>
    </p:spTree>
    <p:extLst>
      <p:ext uri="{BB962C8B-B14F-4D97-AF65-F5344CB8AC3E}">
        <p14:creationId xmlns:p14="http://schemas.microsoft.com/office/powerpoint/2010/main" val="17803719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IN" sz="3200" b="1" dirty="0">
                <a:solidFill>
                  <a:srgbClr val="FFC000"/>
                </a:solidFill>
                <a:latin typeface="Times" pitchFamily="18" charset="0"/>
              </a:rPr>
              <a:t>Hard and Soft Clustering</a:t>
            </a:r>
            <a:endParaRPr lang="en-US" sz="3200" b="1" dirty="0">
              <a:solidFill>
                <a:srgbClr val="FFC000"/>
              </a:solidFill>
              <a:latin typeface="Times" pitchFamily="18" charset="0"/>
            </a:endParaRPr>
          </a:p>
        </p:txBody>
      </p:sp>
      <p:pic>
        <p:nvPicPr>
          <p:cNvPr id="1026" name="Picture 2" descr="A Friendly Introduction to Text Clustering | by Korbinian Koch | Towards  Data Science"/>
          <p:cNvPicPr>
            <a:picLocks noChangeAspect="1" noChangeArrowheads="1"/>
          </p:cNvPicPr>
          <p:nvPr/>
        </p:nvPicPr>
        <p:blipFill>
          <a:blip r:embed="rId2" cstate="print"/>
          <a:srcRect l="6532" t="11942" r="7733" b="12998"/>
          <a:stretch>
            <a:fillRect/>
          </a:stretch>
        </p:blipFill>
        <p:spPr bwMode="auto">
          <a:xfrm>
            <a:off x="1775521" y="1988840"/>
            <a:ext cx="8763701" cy="3672408"/>
          </a:xfrm>
          <a:prstGeom prst="rect">
            <a:avLst/>
          </a:prstGeom>
          <a:noFill/>
        </p:spPr>
      </p:pic>
    </p:spTree>
    <p:extLst>
      <p:ext uri="{BB962C8B-B14F-4D97-AF65-F5344CB8AC3E}">
        <p14:creationId xmlns:p14="http://schemas.microsoft.com/office/powerpoint/2010/main" val="1870516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44624"/>
            <a:ext cx="8229600" cy="1143000"/>
          </a:xfrm>
        </p:spPr>
        <p:txBody>
          <a:bodyPr>
            <a:normAutofit/>
          </a:bodyPr>
          <a:lstStyle/>
          <a:p>
            <a:r>
              <a:rPr lang="en-IN" sz="3200" b="1" dirty="0">
                <a:solidFill>
                  <a:srgbClr val="FFC000"/>
                </a:solidFill>
                <a:latin typeface="Times" pitchFamily="18" charset="0"/>
              </a:rPr>
              <a:t>Hard and Soft Clustering</a:t>
            </a:r>
            <a:endParaRPr lang="en-US" sz="3200" b="1" dirty="0">
              <a:solidFill>
                <a:srgbClr val="FFC000"/>
              </a:solidFill>
              <a:latin typeface="Times" pitchFamily="18" charset="0"/>
            </a:endParaRPr>
          </a:p>
        </p:txBody>
      </p:sp>
      <p:pic>
        <p:nvPicPr>
          <p:cNvPr id="123906" name="Picture 2" descr="Image for post"/>
          <p:cNvPicPr>
            <a:picLocks noChangeAspect="1" noChangeArrowheads="1"/>
          </p:cNvPicPr>
          <p:nvPr/>
        </p:nvPicPr>
        <p:blipFill>
          <a:blip r:embed="rId2" cstate="print"/>
          <a:srcRect/>
          <a:stretch>
            <a:fillRect/>
          </a:stretch>
        </p:blipFill>
        <p:spPr bwMode="auto">
          <a:xfrm>
            <a:off x="1775520" y="1556792"/>
            <a:ext cx="8664410" cy="3517752"/>
          </a:xfrm>
          <a:prstGeom prst="rect">
            <a:avLst/>
          </a:prstGeom>
          <a:noFill/>
        </p:spPr>
      </p:pic>
    </p:spTree>
    <p:extLst>
      <p:ext uri="{BB962C8B-B14F-4D97-AF65-F5344CB8AC3E}">
        <p14:creationId xmlns:p14="http://schemas.microsoft.com/office/powerpoint/2010/main" val="827190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C000"/>
                </a:solidFill>
                <a:latin typeface="Times New Roman" pitchFamily="18" charset="0"/>
                <a:cs typeface="Times New Roman" pitchFamily="18" charset="0"/>
              </a:rPr>
              <a:t>Types of clustering algorithms</a:t>
            </a:r>
            <a:br>
              <a:rPr lang="en-US" sz="3200" b="1" dirty="0">
                <a:solidFill>
                  <a:srgbClr val="FFC000"/>
                </a:solidFill>
                <a:latin typeface="Times New Roman" pitchFamily="18" charset="0"/>
                <a:cs typeface="Times New Roman" pitchFamily="18" charset="0"/>
              </a:rPr>
            </a:b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Since the task of clustering is subjective, the means that can be used for achieving this goal are plenty. </a:t>
            </a:r>
          </a:p>
          <a:p>
            <a:pPr algn="just">
              <a:lnSpc>
                <a:spcPct val="150000"/>
              </a:lnSpc>
            </a:pPr>
            <a:r>
              <a:rPr lang="en-US" sz="2000" dirty="0">
                <a:latin typeface="Times New Roman" pitchFamily="18" charset="0"/>
                <a:cs typeface="Times New Roman" pitchFamily="18" charset="0"/>
              </a:rPr>
              <a:t>Every methodology follows a different set of rules for defining the ‘</a:t>
            </a:r>
            <a:r>
              <a:rPr lang="en-US" sz="2000" i="1" dirty="0">
                <a:latin typeface="Times New Roman" pitchFamily="18" charset="0"/>
                <a:cs typeface="Times New Roman" pitchFamily="18" charset="0"/>
              </a:rPr>
              <a:t>similarity’</a:t>
            </a:r>
            <a:r>
              <a:rPr lang="en-US" sz="2000" dirty="0">
                <a:latin typeface="Times New Roman" pitchFamily="18" charset="0"/>
                <a:cs typeface="Times New Roman" pitchFamily="18" charset="0"/>
              </a:rPr>
              <a:t> among data points.</a:t>
            </a:r>
          </a:p>
          <a:p>
            <a:pPr algn="just">
              <a:lnSpc>
                <a:spcPct val="150000"/>
              </a:lnSpc>
            </a:pPr>
            <a:r>
              <a:rPr lang="en-US" sz="2000" dirty="0">
                <a:latin typeface="Times New Roman" pitchFamily="18" charset="0"/>
                <a:cs typeface="Times New Roman" pitchFamily="18" charset="0"/>
              </a:rPr>
              <a:t> In fact, there are more than 100 clustering algorithms known. </a:t>
            </a:r>
          </a:p>
          <a:p>
            <a:pPr algn="just">
              <a:lnSpc>
                <a:spcPct val="150000"/>
              </a:lnSpc>
            </a:pPr>
            <a:r>
              <a:rPr lang="en-US" sz="2000" dirty="0">
                <a:latin typeface="Times New Roman" pitchFamily="18" charset="0"/>
                <a:cs typeface="Times New Roman" pitchFamily="18" charset="0"/>
              </a:rPr>
              <a:t>But few of the algorithms are used popularly, let’s look at them in detail:</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2181514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Connectivity models:</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207294"/>
            <a:ext cx="8229600" cy="4525963"/>
          </a:xfrm>
        </p:spPr>
        <p:txBody>
          <a:bodyPr>
            <a:noAutofit/>
          </a:bodyPr>
          <a:lstStyle/>
          <a:p>
            <a:pPr>
              <a:lnSpc>
                <a:spcPct val="170000"/>
              </a:lnSpc>
            </a:pPr>
            <a:r>
              <a:rPr lang="en-US" sz="2000" dirty="0">
                <a:latin typeface="Times New Roman" pitchFamily="18" charset="0"/>
                <a:cs typeface="Times New Roman" pitchFamily="18" charset="0"/>
              </a:rPr>
              <a:t>As the name suggests, these models are based on the notion that the data points closer in data space exhibit more similarity to each other than the data points lying farther away. </a:t>
            </a:r>
          </a:p>
          <a:p>
            <a:pPr>
              <a:lnSpc>
                <a:spcPct val="170000"/>
              </a:lnSpc>
            </a:pPr>
            <a:r>
              <a:rPr lang="en-US" sz="2000" dirty="0">
                <a:latin typeface="Times New Roman" pitchFamily="18" charset="0"/>
                <a:cs typeface="Times New Roman" pitchFamily="18" charset="0"/>
              </a:rPr>
              <a:t>These models can follow two approaches. </a:t>
            </a:r>
          </a:p>
          <a:p>
            <a:pPr lvl="1" algn="just">
              <a:lnSpc>
                <a:spcPct val="170000"/>
              </a:lnSpc>
              <a:buFont typeface="Wingdings" pitchFamily="2" charset="2"/>
              <a:buChar char="v"/>
            </a:pPr>
            <a:r>
              <a:rPr lang="en-US" sz="2000" dirty="0">
                <a:latin typeface="Times New Roman" pitchFamily="18" charset="0"/>
                <a:cs typeface="Times New Roman" pitchFamily="18" charset="0"/>
              </a:rPr>
              <a:t>In the first approach, they start with classifying all data points into separate clusters &amp; then aggregating them as the distance decreases. </a:t>
            </a:r>
          </a:p>
        </p:txBody>
      </p:sp>
    </p:spTree>
    <p:extLst>
      <p:ext uri="{BB962C8B-B14F-4D97-AF65-F5344CB8AC3E}">
        <p14:creationId xmlns:p14="http://schemas.microsoft.com/office/powerpoint/2010/main" val="2681091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lgn="just">
              <a:lnSpc>
                <a:spcPct val="170000"/>
              </a:lnSpc>
              <a:buFont typeface="Wingdings" pitchFamily="2" charset="2"/>
              <a:buChar char="v"/>
            </a:pPr>
            <a:r>
              <a:rPr lang="en-US" sz="2000" dirty="0">
                <a:latin typeface="Times New Roman" pitchFamily="18" charset="0"/>
                <a:cs typeface="Times New Roman" pitchFamily="18" charset="0"/>
              </a:rPr>
              <a:t>In the second approach, all data points are classified as a single cluster and then partitioned as the distance increases. Also, the choice of distance function is subjective. </a:t>
            </a:r>
          </a:p>
          <a:p>
            <a:pPr>
              <a:lnSpc>
                <a:spcPct val="170000"/>
              </a:lnSpc>
            </a:pPr>
            <a:r>
              <a:rPr lang="en-US" sz="2000" dirty="0">
                <a:latin typeface="Times New Roman" pitchFamily="18" charset="0"/>
                <a:cs typeface="Times New Roman" pitchFamily="18" charset="0"/>
              </a:rPr>
              <a:t>These models are very easy to interpret but lacks scalability for handling big datasets. </a:t>
            </a:r>
          </a:p>
          <a:p>
            <a:pPr>
              <a:lnSpc>
                <a:spcPct val="170000"/>
              </a:lnSpc>
            </a:pPr>
            <a:r>
              <a:rPr lang="en-US" sz="2000" dirty="0">
                <a:latin typeface="Times New Roman" pitchFamily="18" charset="0"/>
                <a:cs typeface="Times New Roman" pitchFamily="18" charset="0"/>
              </a:rPr>
              <a:t>Examples of these models are hierarchical clustering algorithm and its variants.</a:t>
            </a:r>
          </a:p>
          <a:p>
            <a:pPr>
              <a:buNone/>
            </a:pPr>
            <a:endParaRPr lang="en-US" dirty="0"/>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Connectivity models:</a:t>
            </a:r>
            <a:endParaRPr lang="en-US" sz="32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28604142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err="1">
                <a:solidFill>
                  <a:srgbClr val="FFC000"/>
                </a:solidFill>
                <a:latin typeface="Times New Roman" pitchFamily="18" charset="0"/>
                <a:cs typeface="Times New Roman" pitchFamily="18" charset="0"/>
              </a:rPr>
              <a:t>Centroid</a:t>
            </a:r>
            <a:r>
              <a:rPr lang="en-US" sz="3200" b="1" dirty="0">
                <a:solidFill>
                  <a:srgbClr val="FFC000"/>
                </a:solidFill>
                <a:latin typeface="Times New Roman" pitchFamily="18" charset="0"/>
                <a:cs typeface="Times New Roman" pitchFamily="18" charset="0"/>
              </a:rPr>
              <a:t> models:</a:t>
            </a:r>
            <a:r>
              <a:rPr lang="en-US" sz="3200" dirty="0">
                <a:solidFill>
                  <a:srgbClr val="FFC000"/>
                </a:solidFill>
                <a:latin typeface="Times New Roman" pitchFamily="18" charset="0"/>
                <a:cs typeface="Times New Roman" pitchFamily="18" charset="0"/>
              </a:rPr>
              <a:t> </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340769"/>
            <a:ext cx="8229600" cy="4525963"/>
          </a:xfrm>
        </p:spPr>
        <p:txBody>
          <a:bodyPr>
            <a:normAutofit fontScale="77500" lnSpcReduction="20000"/>
          </a:bodyPr>
          <a:lstStyle/>
          <a:p>
            <a:pPr algn="just">
              <a:lnSpc>
                <a:spcPct val="160000"/>
              </a:lnSpc>
            </a:pPr>
            <a:r>
              <a:rPr lang="en-US" sz="2600" dirty="0">
                <a:latin typeface="Times New Roman" pitchFamily="18" charset="0"/>
                <a:cs typeface="Times New Roman" pitchFamily="18" charset="0"/>
              </a:rPr>
              <a:t>These are iterative clustering algorithms in which the notion of similarity is derived by the closeness of a data point to the </a:t>
            </a:r>
            <a:r>
              <a:rPr lang="en-US" sz="2600" dirty="0" err="1">
                <a:latin typeface="Times New Roman" pitchFamily="18" charset="0"/>
                <a:cs typeface="Times New Roman" pitchFamily="18" charset="0"/>
              </a:rPr>
              <a:t>centroid</a:t>
            </a:r>
            <a:r>
              <a:rPr lang="en-US" sz="2600" dirty="0">
                <a:latin typeface="Times New Roman" pitchFamily="18" charset="0"/>
                <a:cs typeface="Times New Roman" pitchFamily="18" charset="0"/>
              </a:rPr>
              <a:t> of the clusters. </a:t>
            </a:r>
          </a:p>
          <a:p>
            <a:pPr algn="just">
              <a:lnSpc>
                <a:spcPct val="160000"/>
              </a:lnSpc>
            </a:pPr>
            <a:r>
              <a:rPr lang="en-US" sz="2600" dirty="0">
                <a:latin typeface="Times New Roman" pitchFamily="18" charset="0"/>
                <a:cs typeface="Times New Roman" pitchFamily="18" charset="0"/>
              </a:rPr>
              <a:t>K-Means clustering algorithm is a popular algorithm that falls into this category. </a:t>
            </a:r>
          </a:p>
          <a:p>
            <a:pPr algn="just">
              <a:lnSpc>
                <a:spcPct val="160000"/>
              </a:lnSpc>
            </a:pPr>
            <a:r>
              <a:rPr lang="en-US" sz="2600" dirty="0">
                <a:latin typeface="Times New Roman" pitchFamily="18" charset="0"/>
                <a:cs typeface="Times New Roman" pitchFamily="18" charset="0"/>
              </a:rPr>
              <a:t>In these models, the no. of clusters required at the end have to be mentioned beforehand, which makes it important to have prior knowledge of the dataset. </a:t>
            </a:r>
          </a:p>
          <a:p>
            <a:pPr algn="just">
              <a:lnSpc>
                <a:spcPct val="160000"/>
              </a:lnSpc>
            </a:pPr>
            <a:r>
              <a:rPr lang="en-US" sz="2600" dirty="0">
                <a:latin typeface="Times New Roman" pitchFamily="18" charset="0"/>
                <a:cs typeface="Times New Roman" pitchFamily="18" charset="0"/>
              </a:rPr>
              <a:t>These models run iteratively to find the local optima.</a:t>
            </a:r>
          </a:p>
          <a:p>
            <a:pPr>
              <a:buNone/>
            </a:pPr>
            <a:endParaRPr lang="en-US" dirty="0"/>
          </a:p>
        </p:txBody>
      </p:sp>
    </p:spTree>
    <p:extLst>
      <p:ext uri="{BB962C8B-B14F-4D97-AF65-F5344CB8AC3E}">
        <p14:creationId xmlns:p14="http://schemas.microsoft.com/office/powerpoint/2010/main" val="24493849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Distribution models:</a:t>
            </a:r>
            <a:r>
              <a:rPr lang="en-US" sz="3200" dirty="0">
                <a:solidFill>
                  <a:srgbClr val="FFC000"/>
                </a:solidFill>
                <a:latin typeface="Times New Roman" pitchFamily="18" charset="0"/>
                <a:cs typeface="Times New Roman" pitchFamily="18" charset="0"/>
              </a:rPr>
              <a:t> </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lnSpc>
                <a:spcPct val="150000"/>
              </a:lnSpc>
              <a:buNone/>
            </a:pPr>
            <a:r>
              <a:rPr lang="en-US" sz="2000" b="1" dirty="0">
                <a:latin typeface="Times New Roman" pitchFamily="18" charset="0"/>
                <a:cs typeface="Times New Roman" pitchFamily="18" charset="0"/>
              </a:rPr>
              <a:t>Distribution models: </a:t>
            </a:r>
          </a:p>
          <a:p>
            <a:pPr algn="just">
              <a:lnSpc>
                <a:spcPct val="150000"/>
              </a:lnSpc>
            </a:pPr>
            <a:r>
              <a:rPr lang="en-US" sz="2000" dirty="0">
                <a:latin typeface="Times New Roman" pitchFamily="18" charset="0"/>
                <a:cs typeface="Times New Roman" pitchFamily="18" charset="0"/>
              </a:rPr>
              <a:t>These clustering models are based on the notion of how probable is it that all data points in the cluster belong to the same distribution</a:t>
            </a:r>
          </a:p>
          <a:p>
            <a:pPr algn="just">
              <a:lnSpc>
                <a:spcPct val="150000"/>
              </a:lnSpc>
              <a:buNone/>
            </a:pPr>
            <a:r>
              <a:rPr lang="en-US" sz="2000" dirty="0">
                <a:latin typeface="Times New Roman" pitchFamily="18" charset="0"/>
                <a:cs typeface="Times New Roman" pitchFamily="18" charset="0"/>
              </a:rPr>
              <a:t>			(For example: Normal, Gaussian). </a:t>
            </a:r>
          </a:p>
          <a:p>
            <a:pPr algn="just">
              <a:lnSpc>
                <a:spcPct val="150000"/>
              </a:lnSpc>
            </a:pPr>
            <a:r>
              <a:rPr lang="en-US" sz="2000" dirty="0">
                <a:latin typeface="Times New Roman" pitchFamily="18" charset="0"/>
                <a:cs typeface="Times New Roman" pitchFamily="18" charset="0"/>
              </a:rPr>
              <a:t>These models often suffer from </a:t>
            </a:r>
            <a:r>
              <a:rPr lang="en-US" sz="2000" dirty="0" err="1">
                <a:latin typeface="Times New Roman" pitchFamily="18" charset="0"/>
                <a:cs typeface="Times New Roman" pitchFamily="18" charset="0"/>
              </a:rPr>
              <a:t>overfitting</a:t>
            </a:r>
            <a:r>
              <a:rPr lang="en-US" sz="2000" dirty="0">
                <a:latin typeface="Times New Roman" pitchFamily="18" charset="0"/>
                <a:cs typeface="Times New Roman" pitchFamily="18" charset="0"/>
              </a:rPr>
              <a:t>. </a:t>
            </a:r>
          </a:p>
          <a:p>
            <a:pPr algn="just">
              <a:lnSpc>
                <a:spcPct val="150000"/>
              </a:lnSpc>
            </a:pPr>
            <a:r>
              <a:rPr lang="en-US" sz="2000" dirty="0">
                <a:latin typeface="Times New Roman" pitchFamily="18" charset="0"/>
                <a:cs typeface="Times New Roman" pitchFamily="18" charset="0"/>
              </a:rPr>
              <a:t>A popular example of these models is Expectation-maximization algorithm which uses multivariate normal distributions.</a:t>
            </a:r>
          </a:p>
          <a:p>
            <a:endParaRPr lang="en-US" dirty="0"/>
          </a:p>
        </p:txBody>
      </p:sp>
    </p:spTree>
    <p:extLst>
      <p:ext uri="{BB962C8B-B14F-4D97-AF65-F5344CB8AC3E}">
        <p14:creationId xmlns:p14="http://schemas.microsoft.com/office/powerpoint/2010/main" val="12985920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Density Models:</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lnSpc>
                <a:spcPct val="150000"/>
              </a:lnSpc>
            </a:pPr>
            <a:r>
              <a:rPr lang="en-US" sz="2000" b="1" dirty="0">
                <a:latin typeface="Times New Roman" pitchFamily="18" charset="0"/>
                <a:cs typeface="Times New Roman" pitchFamily="18" charset="0"/>
              </a:rPr>
              <a:t>Density Models:</a:t>
            </a:r>
          </a:p>
          <a:p>
            <a:pPr lvl="1" algn="just">
              <a:lnSpc>
                <a:spcPct val="150000"/>
              </a:lnSpc>
              <a:buFont typeface="Wingdings" pitchFamily="2" charset="2"/>
              <a:buChar char="Ø"/>
            </a:pP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These models search the data space for areas of varied density of data points in the data space. </a:t>
            </a:r>
          </a:p>
          <a:p>
            <a:pPr lvl="1" algn="just">
              <a:lnSpc>
                <a:spcPct val="150000"/>
              </a:lnSpc>
              <a:buFont typeface="Wingdings" pitchFamily="2" charset="2"/>
              <a:buChar char="Ø"/>
            </a:pPr>
            <a:r>
              <a:rPr lang="en-US" sz="2000" dirty="0">
                <a:latin typeface="Times New Roman" pitchFamily="18" charset="0"/>
                <a:cs typeface="Times New Roman" pitchFamily="18" charset="0"/>
              </a:rPr>
              <a:t>    It isolates various different density regions and assign the data points within these regions in the same cluster. </a:t>
            </a:r>
          </a:p>
          <a:p>
            <a:pPr lvl="1" algn="just">
              <a:lnSpc>
                <a:spcPct val="150000"/>
              </a:lnSpc>
              <a:buFont typeface="Wingdings" pitchFamily="2" charset="2"/>
              <a:buChar char="Ø"/>
            </a:pPr>
            <a:r>
              <a:rPr lang="en-US" sz="2000" dirty="0">
                <a:latin typeface="Times New Roman" pitchFamily="18" charset="0"/>
                <a:cs typeface="Times New Roman" pitchFamily="18" charset="0"/>
              </a:rPr>
              <a:t>	Popular examples of density models are DBSCAN and OPTICS.</a:t>
            </a:r>
          </a:p>
          <a:p>
            <a:endParaRPr lang="en-US" dirty="0"/>
          </a:p>
        </p:txBody>
      </p:sp>
    </p:spTree>
    <p:extLst>
      <p:ext uri="{BB962C8B-B14F-4D97-AF65-F5344CB8AC3E}">
        <p14:creationId xmlns:p14="http://schemas.microsoft.com/office/powerpoint/2010/main" val="1551447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 Means Clustering</a:t>
            </a:r>
            <a:r>
              <a:rPr lang="en-US" b="1" dirty="0" smtClean="0"/>
              <a:t/>
            </a:r>
            <a:br>
              <a:rPr lang="en-US" b="1" dirty="0" smtClean="0"/>
            </a:br>
            <a:endParaRPr lang="en-US" dirty="0"/>
          </a:p>
        </p:txBody>
      </p:sp>
      <p:sp>
        <p:nvSpPr>
          <p:cNvPr id="3" name="Content Placeholder 2"/>
          <p:cNvSpPr>
            <a:spLocks noGrp="1"/>
          </p:cNvSpPr>
          <p:nvPr>
            <p:ph idx="1"/>
          </p:nvPr>
        </p:nvSpPr>
        <p:spPr>
          <a:xfrm>
            <a:off x="1981200" y="1052737"/>
            <a:ext cx="8229600" cy="4525963"/>
          </a:xfrm>
        </p:spPr>
        <p:txBody>
          <a:bodyPr>
            <a:normAutofit/>
          </a:bodyPr>
          <a:lstStyle/>
          <a:p>
            <a:pPr algn="just">
              <a:lnSpc>
                <a:spcPct val="150000"/>
              </a:lnSpc>
            </a:pPr>
            <a:r>
              <a:rPr lang="en-US" sz="2000" dirty="0">
                <a:latin typeface="Times New Roman" pitchFamily="18" charset="0"/>
                <a:cs typeface="Times New Roman" pitchFamily="18" charset="0"/>
              </a:rPr>
              <a:t>K means is an iterative clustering algorithm that aims to find local maxima in each iteration. This algorithm works in these 5 steps :</a:t>
            </a:r>
          </a:p>
          <a:p>
            <a:pPr marL="457200" indent="-457200" algn="just">
              <a:lnSpc>
                <a:spcPct val="150000"/>
              </a:lnSpc>
              <a:buFont typeface="+mj-lt"/>
              <a:buAutoNum type="arabicPeriod"/>
            </a:pPr>
            <a:r>
              <a:rPr lang="en-US" sz="2000" dirty="0">
                <a:latin typeface="Times New Roman" pitchFamily="18" charset="0"/>
                <a:cs typeface="Times New Roman" pitchFamily="18" charset="0"/>
              </a:rPr>
              <a:t>Specify the desired number of clusters K : Let us choose k=2 for these 5 data points in 2-D space.</a:t>
            </a:r>
          </a:p>
          <a:p>
            <a:endParaRPr lang="en-US" dirty="0"/>
          </a:p>
        </p:txBody>
      </p:sp>
      <p:pic>
        <p:nvPicPr>
          <p:cNvPr id="19458" name="Picture 2" descr="clustering, k-means"/>
          <p:cNvPicPr>
            <a:picLocks noChangeAspect="1" noChangeArrowheads="1"/>
          </p:cNvPicPr>
          <p:nvPr/>
        </p:nvPicPr>
        <p:blipFill>
          <a:blip r:embed="rId2" cstate="print"/>
          <a:srcRect/>
          <a:stretch>
            <a:fillRect/>
          </a:stretch>
        </p:blipFill>
        <p:spPr bwMode="auto">
          <a:xfrm>
            <a:off x="4871865" y="3068960"/>
            <a:ext cx="3078857" cy="3152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0807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Outlines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052736"/>
            <a:ext cx="8229600" cy="5544616"/>
          </a:xfrm>
        </p:spPr>
        <p:txBody>
          <a:bodyPr>
            <a:normAutofit fontScale="55000" lnSpcReduction="20000"/>
          </a:bodyPr>
          <a:lstStyle/>
          <a:p>
            <a:pPr>
              <a:lnSpc>
                <a:spcPct val="160000"/>
              </a:lnSpc>
            </a:pPr>
            <a:r>
              <a:rPr lang="en-US" dirty="0" smtClean="0">
                <a:latin typeface="Times New Roman" pitchFamily="18" charset="0"/>
                <a:cs typeface="Times New Roman" pitchFamily="18" charset="0"/>
              </a:rPr>
              <a:t>What is Image Restoration. </a:t>
            </a:r>
          </a:p>
          <a:p>
            <a:pPr>
              <a:lnSpc>
                <a:spcPct val="160000"/>
              </a:lnSpc>
            </a:pPr>
            <a:r>
              <a:rPr lang="fr-FR" dirty="0" smtClean="0">
                <a:latin typeface="Times New Roman" pitchFamily="18" charset="0"/>
                <a:cs typeface="Times New Roman" pitchFamily="18" charset="0"/>
              </a:rPr>
              <a:t>Image Enhancement vs. Image Restoration.</a:t>
            </a:r>
          </a:p>
          <a:p>
            <a:pPr>
              <a:lnSpc>
                <a:spcPct val="160000"/>
              </a:lnSpc>
            </a:pPr>
            <a:r>
              <a:rPr lang="en-US" dirty="0" smtClean="0">
                <a:latin typeface="Times New Roman" pitchFamily="18" charset="0"/>
                <a:cs typeface="Times New Roman" pitchFamily="18" charset="0"/>
              </a:rPr>
              <a:t>Image Degradation Model.</a:t>
            </a:r>
          </a:p>
          <a:p>
            <a:pPr>
              <a:lnSpc>
                <a:spcPct val="160000"/>
              </a:lnSpc>
            </a:pPr>
            <a:r>
              <a:rPr lang="en-US" dirty="0" smtClean="0">
                <a:latin typeface="Times New Roman" pitchFamily="18" charset="0"/>
                <a:cs typeface="Times New Roman" pitchFamily="18" charset="0"/>
              </a:rPr>
              <a:t>Noise Models.</a:t>
            </a:r>
          </a:p>
          <a:p>
            <a:pPr>
              <a:lnSpc>
                <a:spcPct val="160000"/>
              </a:lnSpc>
            </a:pPr>
            <a:r>
              <a:rPr lang="en-US" dirty="0" smtClean="0">
                <a:latin typeface="Times New Roman" pitchFamily="18" charset="0"/>
                <a:cs typeface="Times New Roman" pitchFamily="18" charset="0"/>
              </a:rPr>
              <a:t>Estimation of Degradation Model.</a:t>
            </a:r>
          </a:p>
          <a:p>
            <a:pPr>
              <a:lnSpc>
                <a:spcPct val="160000"/>
              </a:lnSpc>
            </a:pPr>
            <a:r>
              <a:rPr lang="en-US" dirty="0" smtClean="0">
                <a:latin typeface="Times New Roman" pitchFamily="18" charset="0"/>
                <a:cs typeface="Times New Roman" pitchFamily="18" charset="0"/>
              </a:rPr>
              <a:t>Restoration Techniques.</a:t>
            </a:r>
          </a:p>
          <a:p>
            <a:pPr>
              <a:lnSpc>
                <a:spcPct val="160000"/>
              </a:lnSpc>
            </a:pPr>
            <a:r>
              <a:rPr lang="en-US" dirty="0" smtClean="0">
                <a:latin typeface="Times New Roman" pitchFamily="18" charset="0"/>
                <a:cs typeface="Times New Roman" pitchFamily="18" charset="0"/>
              </a:rPr>
              <a:t>Some Basics Filter</a:t>
            </a:r>
          </a:p>
          <a:p>
            <a:pPr>
              <a:lnSpc>
                <a:spcPct val="160000"/>
              </a:lnSpc>
            </a:pPr>
            <a:r>
              <a:rPr lang="en-US" dirty="0" smtClean="0">
                <a:latin typeface="Times New Roman" pitchFamily="18" charset="0"/>
                <a:cs typeface="Times New Roman" pitchFamily="18" charset="0"/>
              </a:rPr>
              <a:t>Advanced Image Restoration.</a:t>
            </a:r>
          </a:p>
          <a:p>
            <a:pPr>
              <a:lnSpc>
                <a:spcPct val="160000"/>
              </a:lnSpc>
            </a:pPr>
            <a:r>
              <a:rPr lang="en-US" dirty="0" smtClean="0">
                <a:latin typeface="Times New Roman" pitchFamily="18" charset="0"/>
                <a:cs typeface="Times New Roman" pitchFamily="18" charset="0"/>
              </a:rPr>
              <a:t>Conclusions.</a:t>
            </a:r>
          </a:p>
          <a:p>
            <a:pPr>
              <a:lnSpc>
                <a:spcPct val="160000"/>
              </a:lnSpc>
            </a:pPr>
            <a:r>
              <a:rPr lang="en-US" dirty="0" smtClean="0">
                <a:latin typeface="Times New Roman" pitchFamily="18" charset="0"/>
                <a:cs typeface="Times New Roman" pitchFamily="18" charset="0"/>
              </a:rPr>
              <a:t>Tools for DIP.</a:t>
            </a:r>
          </a:p>
          <a:p>
            <a:pPr>
              <a:lnSpc>
                <a:spcPct val="160000"/>
              </a:lnSpc>
            </a:pPr>
            <a:r>
              <a:rPr lang="en-US" dirty="0" smtClean="0">
                <a:latin typeface="Times New Roman" pitchFamily="18" charset="0"/>
                <a:cs typeface="Times New Roman" pitchFamily="18" charset="0"/>
              </a:rPr>
              <a:t>Applications.</a:t>
            </a:r>
          </a:p>
          <a:p>
            <a:endParaRPr lang="en-US" dirty="0" smtClean="0"/>
          </a:p>
          <a:p>
            <a:endParaRPr lang="en-US" dirty="0"/>
          </a:p>
        </p:txBody>
      </p:sp>
    </p:spTree>
    <p:extLst>
      <p:ext uri="{BB962C8B-B14F-4D97-AF65-F5344CB8AC3E}">
        <p14:creationId xmlns:p14="http://schemas.microsoft.com/office/powerpoint/2010/main" val="36383999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68761"/>
            <a:ext cx="8229600" cy="4525963"/>
          </a:xfrm>
        </p:spPr>
        <p:txBody>
          <a:bodyPr/>
          <a:lstStyle/>
          <a:p>
            <a:pPr marL="514350" indent="-514350" algn="just">
              <a:lnSpc>
                <a:spcPct val="150000"/>
              </a:lnSpc>
              <a:buFont typeface="+mj-lt"/>
              <a:buAutoNum type="arabicPeriod" startAt="2"/>
            </a:pPr>
            <a:r>
              <a:rPr lang="en-US" sz="2000" dirty="0">
                <a:latin typeface="Times New Roman" pitchFamily="18" charset="0"/>
                <a:cs typeface="Times New Roman" pitchFamily="18" charset="0"/>
              </a:rPr>
              <a:t>Randomly assign each data point to a cluster : Let’s assign three points in cluster 1 shown using red color and two points in cluster 2 shown using grey color.</a:t>
            </a:r>
          </a:p>
          <a:p>
            <a:pPr>
              <a:buNone/>
            </a:pPr>
            <a:r>
              <a:rPr lang="en-US" u="sng" dirty="0" smtClean="0">
                <a:hlinkClick r:id="rId2"/>
              </a:rPr>
              <a:t/>
            </a:r>
            <a:br>
              <a:rPr lang="en-US" u="sng" dirty="0" smtClean="0">
                <a:hlinkClick r:id="rId2"/>
              </a:rPr>
            </a:br>
            <a:endParaRPr lang="en-US" dirty="0"/>
          </a:p>
        </p:txBody>
      </p:sp>
      <p:pic>
        <p:nvPicPr>
          <p:cNvPr id="68610" name="Picture 2" descr="k-means clustering"/>
          <p:cNvPicPr>
            <a:picLocks noChangeAspect="1" noChangeArrowheads="1"/>
          </p:cNvPicPr>
          <p:nvPr/>
        </p:nvPicPr>
        <p:blipFill>
          <a:blip r:embed="rId3" cstate="print"/>
          <a:srcRect/>
          <a:stretch>
            <a:fillRect/>
          </a:stretch>
        </p:blipFill>
        <p:spPr bwMode="auto">
          <a:xfrm>
            <a:off x="4367809" y="2852937"/>
            <a:ext cx="3228975" cy="3305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 Means Clustering</a:t>
            </a:r>
            <a:r>
              <a:rPr lang="en-US" b="1" dirty="0" smtClean="0"/>
              <a:t/>
            </a:r>
            <a:br>
              <a:rPr lang="en-US" b="1" dirty="0" smtClean="0"/>
            </a:br>
            <a:endParaRPr lang="en-US" dirty="0"/>
          </a:p>
        </p:txBody>
      </p:sp>
    </p:spTree>
    <p:extLst>
      <p:ext uri="{BB962C8B-B14F-4D97-AF65-F5344CB8AC3E}">
        <p14:creationId xmlns:p14="http://schemas.microsoft.com/office/powerpoint/2010/main" val="17776511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340769"/>
            <a:ext cx="8229600" cy="4525963"/>
          </a:xfrm>
        </p:spPr>
        <p:txBody>
          <a:bodyPr/>
          <a:lstStyle/>
          <a:p>
            <a:pPr marL="514350" indent="-514350" algn="just">
              <a:lnSpc>
                <a:spcPct val="150000"/>
              </a:lnSpc>
              <a:buFont typeface="+mj-lt"/>
              <a:buAutoNum type="arabicPeriod" startAt="3"/>
            </a:pPr>
            <a:r>
              <a:rPr lang="en-US" sz="2000" dirty="0">
                <a:latin typeface="Times New Roman" pitchFamily="18" charset="0"/>
                <a:cs typeface="Times New Roman" pitchFamily="18" charset="0"/>
              </a:rPr>
              <a:t>Compute cluster </a:t>
            </a:r>
            <a:r>
              <a:rPr lang="en-US" sz="2000" dirty="0" err="1">
                <a:latin typeface="Times New Roman" pitchFamily="18" charset="0"/>
                <a:cs typeface="Times New Roman" pitchFamily="18" charset="0"/>
              </a:rPr>
              <a:t>centroids</a:t>
            </a:r>
            <a:r>
              <a:rPr lang="en-US" sz="2000" dirty="0">
                <a:latin typeface="Times New Roman" pitchFamily="18" charset="0"/>
                <a:cs typeface="Times New Roman" pitchFamily="18" charset="0"/>
              </a:rPr>
              <a:t> : The </a:t>
            </a:r>
            <a:r>
              <a:rPr lang="en-US" sz="2000" dirty="0" err="1">
                <a:latin typeface="Times New Roman" pitchFamily="18" charset="0"/>
                <a:cs typeface="Times New Roman" pitchFamily="18" charset="0"/>
              </a:rPr>
              <a:t>centroid</a:t>
            </a:r>
            <a:r>
              <a:rPr lang="en-US" sz="2000" dirty="0">
                <a:latin typeface="Times New Roman" pitchFamily="18" charset="0"/>
                <a:cs typeface="Times New Roman" pitchFamily="18" charset="0"/>
              </a:rPr>
              <a:t> of data points in the red cluster is shown using red cross and those in grey cluster using grey cross.</a:t>
            </a:r>
          </a:p>
          <a:p>
            <a:pPr>
              <a:buNone/>
            </a:pPr>
            <a:endParaRPr lang="en-US" dirty="0"/>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 Means Clustering</a:t>
            </a:r>
            <a:r>
              <a:rPr lang="en-US" b="1" dirty="0" smtClean="0"/>
              <a:t/>
            </a:r>
            <a:br>
              <a:rPr lang="en-US" b="1" dirty="0" smtClean="0"/>
            </a:br>
            <a:endParaRPr lang="en-US" dirty="0"/>
          </a:p>
        </p:txBody>
      </p:sp>
      <p:pic>
        <p:nvPicPr>
          <p:cNvPr id="71682" name="Picture 2" descr="k-means, centroid"/>
          <p:cNvPicPr>
            <a:picLocks noChangeAspect="1" noChangeArrowheads="1"/>
          </p:cNvPicPr>
          <p:nvPr/>
        </p:nvPicPr>
        <p:blipFill>
          <a:blip r:embed="rId2" cstate="print"/>
          <a:srcRect/>
          <a:stretch>
            <a:fillRect/>
          </a:stretch>
        </p:blipFill>
        <p:spPr bwMode="auto">
          <a:xfrm>
            <a:off x="4583833" y="2708921"/>
            <a:ext cx="3248025" cy="3305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671311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96753"/>
            <a:ext cx="8229600" cy="4525963"/>
          </a:xfrm>
        </p:spPr>
        <p:txBody>
          <a:bodyPr/>
          <a:lstStyle/>
          <a:p>
            <a:pPr marL="457200" indent="-457200" algn="just">
              <a:lnSpc>
                <a:spcPct val="150000"/>
              </a:lnSpc>
              <a:buFont typeface="+mj-lt"/>
              <a:buAutoNum type="arabicPeriod" startAt="4"/>
            </a:pPr>
            <a:r>
              <a:rPr lang="en-US" sz="2000" dirty="0">
                <a:latin typeface="Times New Roman" pitchFamily="18" charset="0"/>
                <a:cs typeface="Times New Roman" pitchFamily="18" charset="0"/>
              </a:rPr>
              <a:t>Re-assign each point to the closest cluster </a:t>
            </a:r>
            <a:r>
              <a:rPr lang="en-US" sz="2000" dirty="0" err="1">
                <a:latin typeface="Times New Roman" pitchFamily="18" charset="0"/>
                <a:cs typeface="Times New Roman" pitchFamily="18" charset="0"/>
              </a:rPr>
              <a:t>centroid</a:t>
            </a:r>
            <a:r>
              <a:rPr lang="en-US" sz="2000" dirty="0">
                <a:latin typeface="Times New Roman" pitchFamily="18" charset="0"/>
                <a:cs typeface="Times New Roman" pitchFamily="18" charset="0"/>
              </a:rPr>
              <a:t> : Note that only the data point at the bottom is assigned to the red cluster even though its closer to the </a:t>
            </a:r>
            <a:r>
              <a:rPr lang="en-US" sz="2000" dirty="0" err="1">
                <a:latin typeface="Times New Roman" pitchFamily="18" charset="0"/>
                <a:cs typeface="Times New Roman" pitchFamily="18" charset="0"/>
              </a:rPr>
              <a:t>centroid</a:t>
            </a:r>
            <a:r>
              <a:rPr lang="en-US" sz="2000" dirty="0">
                <a:latin typeface="Times New Roman" pitchFamily="18" charset="0"/>
                <a:cs typeface="Times New Roman" pitchFamily="18" charset="0"/>
              </a:rPr>
              <a:t> of grey cluster. Thus, we assign that data point into grey cluster</a:t>
            </a:r>
          </a:p>
          <a:p>
            <a:pPr>
              <a:buNone/>
            </a:pPr>
            <a:r>
              <a:rPr lang="en-US" u="sng" dirty="0" smtClean="0">
                <a:hlinkClick r:id="rId2"/>
              </a:rPr>
              <a:t/>
            </a:r>
            <a:br>
              <a:rPr lang="en-US" u="sng" dirty="0" smtClean="0">
                <a:hlinkClick r:id="rId2"/>
              </a:rPr>
            </a:br>
            <a:endParaRPr lang="en-US" dirty="0"/>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 Means Clustering</a:t>
            </a:r>
            <a:r>
              <a:rPr lang="en-US" b="1" dirty="0" smtClean="0"/>
              <a:t/>
            </a:r>
            <a:br>
              <a:rPr lang="en-US" b="1" dirty="0" smtClean="0"/>
            </a:br>
            <a:endParaRPr lang="en-US" dirty="0"/>
          </a:p>
        </p:txBody>
      </p:sp>
      <p:pic>
        <p:nvPicPr>
          <p:cNvPr id="70658" name="Picture 2" descr="centroid"/>
          <p:cNvPicPr>
            <a:picLocks noChangeAspect="1" noChangeArrowheads="1"/>
          </p:cNvPicPr>
          <p:nvPr/>
        </p:nvPicPr>
        <p:blipFill>
          <a:blip r:embed="rId3" cstate="print"/>
          <a:srcRect/>
          <a:stretch>
            <a:fillRect/>
          </a:stretch>
        </p:blipFill>
        <p:spPr bwMode="auto">
          <a:xfrm>
            <a:off x="4511825" y="2924944"/>
            <a:ext cx="3228975" cy="3314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642397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24745"/>
            <a:ext cx="8229600" cy="4525963"/>
          </a:xfrm>
        </p:spPr>
        <p:txBody>
          <a:bodyPr/>
          <a:lstStyle/>
          <a:p>
            <a:pPr marL="457200" indent="-457200" algn="just">
              <a:lnSpc>
                <a:spcPct val="150000"/>
              </a:lnSpc>
              <a:buFont typeface="+mj-lt"/>
              <a:buAutoNum type="arabicPeriod" startAt="5"/>
            </a:pPr>
            <a:r>
              <a:rPr lang="en-US" sz="2000" dirty="0">
                <a:latin typeface="Times New Roman" pitchFamily="18" charset="0"/>
                <a:cs typeface="Times New Roman" pitchFamily="18" charset="0"/>
              </a:rPr>
              <a:t>Re-compute cluster </a:t>
            </a:r>
            <a:r>
              <a:rPr lang="en-US" sz="2000" dirty="0" err="1">
                <a:latin typeface="Times New Roman" pitchFamily="18" charset="0"/>
                <a:cs typeface="Times New Roman" pitchFamily="18" charset="0"/>
              </a:rPr>
              <a:t>centroids</a:t>
            </a:r>
            <a:r>
              <a:rPr lang="en-US" sz="2000" dirty="0">
                <a:latin typeface="Times New Roman" pitchFamily="18" charset="0"/>
                <a:cs typeface="Times New Roman" pitchFamily="18" charset="0"/>
              </a:rPr>
              <a:t> : Now, re-computing the </a:t>
            </a:r>
            <a:r>
              <a:rPr lang="en-US" sz="2000" dirty="0" err="1">
                <a:latin typeface="Times New Roman" pitchFamily="18" charset="0"/>
                <a:cs typeface="Times New Roman" pitchFamily="18" charset="0"/>
              </a:rPr>
              <a:t>centroids</a:t>
            </a:r>
            <a:r>
              <a:rPr lang="en-US" sz="2000" dirty="0">
                <a:latin typeface="Times New Roman" pitchFamily="18" charset="0"/>
                <a:cs typeface="Times New Roman" pitchFamily="18" charset="0"/>
              </a:rPr>
              <a:t> for both the clusters.</a:t>
            </a:r>
          </a:p>
          <a:p>
            <a:pPr>
              <a:buNone/>
            </a:pPr>
            <a:endParaRPr lang="en-US" dirty="0"/>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 Means Clustering</a:t>
            </a:r>
            <a:r>
              <a:rPr lang="en-US" b="1" dirty="0" smtClean="0"/>
              <a:t/>
            </a:r>
            <a:br>
              <a:rPr lang="en-US" b="1" dirty="0" smtClean="0"/>
            </a:br>
            <a:endParaRPr lang="en-US" dirty="0"/>
          </a:p>
        </p:txBody>
      </p:sp>
      <p:pic>
        <p:nvPicPr>
          <p:cNvPr id="69634" name="Picture 2" descr="clustering, centroid, k-means"/>
          <p:cNvPicPr>
            <a:picLocks noChangeAspect="1" noChangeArrowheads="1"/>
          </p:cNvPicPr>
          <p:nvPr/>
        </p:nvPicPr>
        <p:blipFill>
          <a:blip r:embed="rId2" cstate="print"/>
          <a:srcRect/>
          <a:stretch>
            <a:fillRect/>
          </a:stretch>
        </p:blipFill>
        <p:spPr bwMode="auto">
          <a:xfrm>
            <a:off x="4223792" y="2304568"/>
            <a:ext cx="3744416" cy="37887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83557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lgn="just">
              <a:lnSpc>
                <a:spcPct val="150000"/>
              </a:lnSpc>
              <a:buFont typeface="+mj-lt"/>
              <a:buAutoNum type="arabicPeriod" startAt="6"/>
            </a:pPr>
            <a:r>
              <a:rPr lang="en-US" sz="2200" dirty="0">
                <a:latin typeface="Times New Roman" pitchFamily="18" charset="0"/>
                <a:cs typeface="Times New Roman" pitchFamily="18" charset="0"/>
              </a:rPr>
              <a:t>Repeat steps 4 and 5 until no improvements are possible : Similarly, we’ll repeat the 4</a:t>
            </a:r>
            <a:r>
              <a:rPr lang="en-US" sz="2200" baseline="30000" dirty="0">
                <a:latin typeface="Times New Roman" pitchFamily="18" charset="0"/>
                <a:cs typeface="Times New Roman" pitchFamily="18" charset="0"/>
              </a:rPr>
              <a:t>th</a:t>
            </a:r>
            <a:r>
              <a:rPr lang="en-US" sz="2200" dirty="0">
                <a:latin typeface="Times New Roman" pitchFamily="18" charset="0"/>
                <a:cs typeface="Times New Roman" pitchFamily="18" charset="0"/>
              </a:rPr>
              <a:t> and 5</a:t>
            </a:r>
            <a:r>
              <a:rPr lang="en-US" sz="2200" baseline="30000" dirty="0">
                <a:latin typeface="Times New Roman" pitchFamily="18" charset="0"/>
                <a:cs typeface="Times New Roman" pitchFamily="18" charset="0"/>
              </a:rPr>
              <a:t>th</a:t>
            </a:r>
            <a:r>
              <a:rPr lang="en-US" sz="2200" dirty="0">
                <a:latin typeface="Times New Roman" pitchFamily="18" charset="0"/>
                <a:cs typeface="Times New Roman" pitchFamily="18" charset="0"/>
              </a:rPr>
              <a:t> steps until we’ll reach global optima. </a:t>
            </a:r>
          </a:p>
          <a:p>
            <a:pPr marL="514350" indent="-514350" algn="just">
              <a:lnSpc>
                <a:spcPct val="150000"/>
              </a:lnSpc>
              <a:buNone/>
            </a:pPr>
            <a:r>
              <a:rPr lang="en-US" sz="2200" dirty="0">
                <a:latin typeface="Times New Roman" pitchFamily="18" charset="0"/>
                <a:cs typeface="Times New Roman" pitchFamily="18" charset="0"/>
              </a:rPr>
              <a:t>	When there will be no further switching of data points between two clusters for two successive repeats.</a:t>
            </a:r>
          </a:p>
          <a:p>
            <a:pPr marL="514350" indent="-514350" algn="just">
              <a:lnSpc>
                <a:spcPct val="150000"/>
              </a:lnSpc>
              <a:buNone/>
            </a:pPr>
            <a:r>
              <a:rPr lang="en-US" sz="2200" dirty="0">
                <a:latin typeface="Times New Roman" pitchFamily="18" charset="0"/>
                <a:cs typeface="Times New Roman" pitchFamily="18" charset="0"/>
              </a:rPr>
              <a:t>	 It will mark the termination of the algorithm if not explicitly mentioned.</a:t>
            </a:r>
          </a:p>
          <a:p>
            <a:pPr>
              <a:buNone/>
            </a:pPr>
            <a:endParaRPr lang="en-US" dirty="0"/>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 Means Clustering</a:t>
            </a:r>
            <a:r>
              <a:rPr lang="en-US" b="1" dirty="0" smtClean="0"/>
              <a:t/>
            </a:r>
            <a:br>
              <a:rPr lang="en-US" b="1" dirty="0" smtClean="0"/>
            </a:br>
            <a:endParaRPr lang="en-US" dirty="0"/>
          </a:p>
        </p:txBody>
      </p:sp>
    </p:spTree>
    <p:extLst>
      <p:ext uri="{BB962C8B-B14F-4D97-AF65-F5344CB8AC3E}">
        <p14:creationId xmlns:p14="http://schemas.microsoft.com/office/powerpoint/2010/main" val="42371328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96753"/>
            <a:ext cx="8229600" cy="4929411"/>
          </a:xfrm>
        </p:spPr>
        <p:txBody>
          <a:bodyPr>
            <a:normAutofit fontScale="62500" lnSpcReduction="20000"/>
          </a:bodyPr>
          <a:lstStyle/>
          <a:p>
            <a:pPr marL="0" indent="0" algn="just">
              <a:lnSpc>
                <a:spcPct val="170000"/>
              </a:lnSpc>
              <a:buNone/>
            </a:pPr>
            <a:r>
              <a:rPr lang="en-IN" sz="2900" b="1" dirty="0">
                <a:solidFill>
                  <a:srgbClr val="FF0000"/>
                </a:solidFill>
                <a:latin typeface="Times New Roman" panose="02020603050405020304" pitchFamily="18" charset="0"/>
                <a:cs typeface="Times New Roman" panose="02020603050405020304" pitchFamily="18" charset="0"/>
              </a:rPr>
              <a:t>Cluster the following eight points (with (x, y)) into three clusters </a:t>
            </a:r>
          </a:p>
          <a:p>
            <a:pPr marL="0" indent="0" algn="just">
              <a:lnSpc>
                <a:spcPct val="170000"/>
              </a:lnSpc>
              <a:buNone/>
            </a:pPr>
            <a:r>
              <a:rPr lang="en-IN" sz="2900" b="1" dirty="0">
                <a:solidFill>
                  <a:srgbClr val="FF0000"/>
                </a:solidFill>
                <a:latin typeface="Times New Roman" panose="02020603050405020304" pitchFamily="18" charset="0"/>
                <a:cs typeface="Times New Roman" panose="02020603050405020304" pitchFamily="18" charset="0"/>
              </a:rPr>
              <a:t> A1(2,10) A2(2, 5)  A3(8, 4)  A4(5, 8)  </a:t>
            </a:r>
          </a:p>
          <a:p>
            <a:pPr marL="0" indent="0" algn="just">
              <a:lnSpc>
                <a:spcPct val="170000"/>
              </a:lnSpc>
              <a:buNone/>
            </a:pPr>
            <a:r>
              <a:rPr lang="en-IN" sz="2900" b="1" dirty="0">
                <a:solidFill>
                  <a:srgbClr val="FF0000"/>
                </a:solidFill>
                <a:latin typeface="Times New Roman" panose="02020603050405020304" pitchFamily="18" charset="0"/>
                <a:cs typeface="Times New Roman" panose="02020603050405020304" pitchFamily="18" charset="0"/>
              </a:rPr>
              <a:t>A5(7, 5)  A6(6, 4)  A7(1, 2)  A8(4, 9).</a:t>
            </a:r>
          </a:p>
          <a:p>
            <a:pPr marL="0" indent="0" algn="just">
              <a:lnSpc>
                <a:spcPct val="170000"/>
              </a:lnSpc>
              <a:buNone/>
            </a:pPr>
            <a:r>
              <a:rPr lang="en-IN" sz="2900" b="1" u="sng" dirty="0">
                <a:latin typeface="Times New Roman" panose="02020603050405020304" pitchFamily="18" charset="0"/>
                <a:cs typeface="Times New Roman" panose="02020603050405020304" pitchFamily="18" charset="0"/>
              </a:rPr>
              <a:t>SOLUTION</a:t>
            </a:r>
            <a:endParaRPr lang="en-IN" sz="2900" dirty="0">
              <a:latin typeface="Times New Roman" panose="02020603050405020304" pitchFamily="18" charset="0"/>
              <a:cs typeface="Times New Roman" panose="02020603050405020304" pitchFamily="18" charset="0"/>
            </a:endParaRPr>
          </a:p>
          <a:p>
            <a:pPr marL="365125" indent="0" algn="just">
              <a:lnSpc>
                <a:spcPct val="170000"/>
              </a:lnSpc>
              <a:buNone/>
            </a:pPr>
            <a:r>
              <a:rPr lang="en-IN" sz="2900" dirty="0">
                <a:latin typeface="Times New Roman" panose="02020603050405020304" pitchFamily="18" charset="0"/>
                <a:cs typeface="Times New Roman" panose="02020603050405020304" pitchFamily="18" charset="0"/>
              </a:rPr>
              <a:t>Here k=3</a:t>
            </a:r>
          </a:p>
          <a:p>
            <a:pPr marL="365125" indent="0" algn="just">
              <a:lnSpc>
                <a:spcPct val="170000"/>
              </a:lnSpc>
              <a:buNone/>
            </a:pPr>
            <a:r>
              <a:rPr lang="en-IN" sz="2900" dirty="0">
                <a:latin typeface="Times New Roman" panose="02020603050405020304" pitchFamily="18" charset="0"/>
                <a:cs typeface="Times New Roman" panose="02020603050405020304" pitchFamily="18" charset="0"/>
              </a:rPr>
              <a:t>Initial cluster centres are: A1 (2, 10), A4 (5, 8)</a:t>
            </a:r>
            <a:r>
              <a:rPr lang="bg-BG" sz="2900" dirty="0">
                <a:latin typeface="Times New Roman" panose="02020603050405020304" pitchFamily="18" charset="0"/>
                <a:cs typeface="Times New Roman" panose="02020603050405020304" pitchFamily="18" charset="0"/>
              </a:rPr>
              <a:t> and</a:t>
            </a:r>
            <a:r>
              <a:rPr lang="en-IN" sz="2900" dirty="0">
                <a:latin typeface="Times New Roman" panose="02020603050405020304" pitchFamily="18" charset="0"/>
                <a:cs typeface="Times New Roman" panose="02020603050405020304" pitchFamily="18" charset="0"/>
              </a:rPr>
              <a:t> A7 (1, 2).  </a:t>
            </a:r>
          </a:p>
          <a:p>
            <a:pPr marL="365125" indent="0" algn="just">
              <a:lnSpc>
                <a:spcPct val="170000"/>
              </a:lnSpc>
              <a:buNone/>
            </a:pPr>
            <a:r>
              <a:rPr lang="en-IN" sz="2900" dirty="0">
                <a:latin typeface="Times New Roman" panose="02020603050405020304" pitchFamily="18" charset="0"/>
                <a:cs typeface="Times New Roman" panose="02020603050405020304" pitchFamily="18" charset="0"/>
              </a:rPr>
              <a:t>The distance function between two points (Manhattan distance)</a:t>
            </a:r>
          </a:p>
          <a:p>
            <a:pPr marL="365125" indent="0" algn="just">
              <a:lnSpc>
                <a:spcPct val="170000"/>
              </a:lnSpc>
              <a:buNone/>
            </a:pPr>
            <a:r>
              <a:rPr lang="en-IN" sz="2900" dirty="0">
                <a:latin typeface="Times New Roman" panose="02020603050405020304" pitchFamily="18" charset="0"/>
                <a:cs typeface="Times New Roman" panose="02020603050405020304" pitchFamily="18" charset="0"/>
              </a:rPr>
              <a:t>a=(x1, y1) and b=(x2, y2) is defined as:  </a:t>
            </a:r>
          </a:p>
          <a:p>
            <a:pPr marL="365125" indent="0" algn="just">
              <a:lnSpc>
                <a:spcPct val="170000"/>
              </a:lnSpc>
              <a:buNone/>
            </a:pPr>
            <a:r>
              <a:rPr lang="en-IN" sz="2900" dirty="0">
                <a:latin typeface="Times New Roman" panose="02020603050405020304" pitchFamily="18" charset="0"/>
                <a:cs typeface="Times New Roman" panose="02020603050405020304" pitchFamily="18" charset="0"/>
              </a:rPr>
              <a:t>ρ (a, b) = |x2 – x1| + |y2 – y1|.</a:t>
            </a:r>
          </a:p>
          <a:p>
            <a:endParaRPr lang="en-US" dirty="0"/>
          </a:p>
        </p:txBody>
      </p:sp>
      <p:sp>
        <p:nvSpPr>
          <p:cNvPr id="5"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spTree>
    <p:extLst>
      <p:ext uri="{BB962C8B-B14F-4D97-AF65-F5344CB8AC3E}">
        <p14:creationId xmlns:p14="http://schemas.microsoft.com/office/powerpoint/2010/main" val="23956486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52737"/>
            <a:ext cx="8229600" cy="4525963"/>
          </a:xfrm>
        </p:spPr>
        <p:txBody>
          <a:bodyPr/>
          <a:lstStyle/>
          <a:p>
            <a:pPr marL="0" indent="0" algn="just">
              <a:buNone/>
            </a:pPr>
            <a:r>
              <a:rPr lang="en-US" sz="2000" b="1" dirty="0">
                <a:latin typeface="Times New Roman" panose="02020603050405020304" pitchFamily="18" charset="0"/>
                <a:cs typeface="Times New Roman" panose="02020603050405020304" pitchFamily="18" charset="0"/>
              </a:rPr>
              <a:t>Iteration 1</a:t>
            </a:r>
          </a:p>
          <a:p>
            <a:pPr marL="0" indent="0" algn="just">
              <a:buNone/>
            </a:pP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dist b/w (4, 9) and (2, 10) =| (2-4) + (10-9) =2+1=3</a:t>
            </a:r>
          </a:p>
          <a:p>
            <a:endParaRPr lang="en-US" dirty="0"/>
          </a:p>
        </p:txBody>
      </p:sp>
      <p:graphicFrame>
        <p:nvGraphicFramePr>
          <p:cNvPr id="4" name="Table 3">
            <a:extLst>
              <a:ext uri="{FF2B5EF4-FFF2-40B4-BE49-F238E27FC236}">
                <a16:creationId xmlns:a16="http://schemas.microsoft.com/office/drawing/2014/main" xmlns="" id="{071B37EF-4FC0-44FF-AEBD-8C1EAD49F906}"/>
              </a:ext>
            </a:extLst>
          </p:cNvPr>
          <p:cNvGraphicFramePr>
            <a:graphicFrameLocks noGrp="1"/>
          </p:cNvGraphicFramePr>
          <p:nvPr>
            <p:extLst/>
          </p:nvPr>
        </p:nvGraphicFramePr>
        <p:xfrm>
          <a:off x="2536776" y="1988840"/>
          <a:ext cx="7416824" cy="4572000"/>
        </p:xfrm>
        <a:graphic>
          <a:graphicData uri="http://schemas.openxmlformats.org/drawingml/2006/table">
            <a:tbl>
              <a:tblPr firstRow="1" firstCol="1" lastRow="1" lastCol="1" bandRow="1" bandCol="1">
                <a:tableStyleId>{5C22544A-7EE6-4342-B048-85BDC9FD1C3A}</a:tableStyleId>
              </a:tblPr>
              <a:tblGrid>
                <a:gridCol w="468047">
                  <a:extLst>
                    <a:ext uri="{9D8B030D-6E8A-4147-A177-3AD203B41FA5}">
                      <a16:colId xmlns:a16="http://schemas.microsoft.com/office/drawing/2014/main" xmlns="" val="1454624775"/>
                    </a:ext>
                  </a:extLst>
                </a:gridCol>
                <a:gridCol w="1163772">
                  <a:extLst>
                    <a:ext uri="{9D8B030D-6E8A-4147-A177-3AD203B41FA5}">
                      <a16:colId xmlns:a16="http://schemas.microsoft.com/office/drawing/2014/main" xmlns="" val="4271785921"/>
                    </a:ext>
                  </a:extLst>
                </a:gridCol>
                <a:gridCol w="1497245">
                  <a:extLst>
                    <a:ext uri="{9D8B030D-6E8A-4147-A177-3AD203B41FA5}">
                      <a16:colId xmlns:a16="http://schemas.microsoft.com/office/drawing/2014/main" xmlns="" val="715441146"/>
                    </a:ext>
                  </a:extLst>
                </a:gridCol>
                <a:gridCol w="1497245">
                  <a:extLst>
                    <a:ext uri="{9D8B030D-6E8A-4147-A177-3AD203B41FA5}">
                      <a16:colId xmlns:a16="http://schemas.microsoft.com/office/drawing/2014/main" xmlns="" val="3902520410"/>
                    </a:ext>
                  </a:extLst>
                </a:gridCol>
                <a:gridCol w="1477779">
                  <a:extLst>
                    <a:ext uri="{9D8B030D-6E8A-4147-A177-3AD203B41FA5}">
                      <a16:colId xmlns:a16="http://schemas.microsoft.com/office/drawing/2014/main" xmlns="" val="517902802"/>
                    </a:ext>
                  </a:extLst>
                </a:gridCol>
                <a:gridCol w="1312736">
                  <a:extLst>
                    <a:ext uri="{9D8B030D-6E8A-4147-A177-3AD203B41FA5}">
                      <a16:colId xmlns:a16="http://schemas.microsoft.com/office/drawing/2014/main" xmlns="" val="806136699"/>
                    </a:ext>
                  </a:extLst>
                </a:gridCol>
              </a:tblGrid>
              <a:tr h="446728">
                <a:tc>
                  <a:txBody>
                    <a:bodyPr/>
                    <a:lstStyle/>
                    <a:p>
                      <a:pPr algn="just">
                        <a:lnSpc>
                          <a:spcPct val="150000"/>
                        </a:lnSpc>
                        <a:spcAft>
                          <a:spcPts val="0"/>
                        </a:spcAft>
                      </a:pPr>
                      <a:r>
                        <a:rPr lang="en-IN" sz="2000" dirty="0">
                          <a:effectLst/>
                          <a:latin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2000" dirty="0">
                          <a:effectLst/>
                          <a:latin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         (2, 10)</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        (5, 8)</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         (1, 2)</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78470805"/>
                  </a:ext>
                </a:extLst>
              </a:tr>
              <a:tr h="446728">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Point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err="1">
                          <a:effectLst/>
                          <a:latin typeface="Times New Roman" panose="02020603050405020304" pitchFamily="18" charset="0"/>
                          <a:cs typeface="Times New Roman" panose="02020603050405020304" pitchFamily="18" charset="0"/>
                        </a:rPr>
                        <a:t>Dist</a:t>
                      </a:r>
                      <a:r>
                        <a:rPr lang="en-IN" sz="2000" dirty="0">
                          <a:effectLst/>
                          <a:latin typeface="Times New Roman" panose="02020603050405020304" pitchFamily="18" charset="0"/>
                          <a:cs typeface="Times New Roman" panose="02020603050405020304" pitchFamily="18" charset="0"/>
                        </a:rPr>
                        <a:t> Mean 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Dist Mean 2</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Dist Mean 3</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Cluster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xmlns="" val="1356814849"/>
                  </a:ext>
                </a:extLst>
              </a:tr>
              <a:tr h="446728">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A1</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(2, 10)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0</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5</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9</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xmlns="" val="1036897729"/>
                  </a:ext>
                </a:extLst>
              </a:tr>
              <a:tr h="446728">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A2</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(2, 5)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5</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6</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4</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xmlns="" val="1738204188"/>
                  </a:ext>
                </a:extLst>
              </a:tr>
              <a:tr h="446728">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A3</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(8, 4)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12</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7</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9</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xmlns="" val="3932351420"/>
                  </a:ext>
                </a:extLst>
              </a:tr>
              <a:tr h="446728">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A4</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(5, 8)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5</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0</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10</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xmlns="" val="2172926292"/>
                  </a:ext>
                </a:extLst>
              </a:tr>
              <a:tr h="446728">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A5</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(7, 5)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10</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5</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9</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xmlns="" val="698290736"/>
                  </a:ext>
                </a:extLst>
              </a:tr>
              <a:tr h="446728">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A6</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(6, 4)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10</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5</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7</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xmlns="" val="2580735925"/>
                  </a:ext>
                </a:extLst>
              </a:tr>
              <a:tr h="446728">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A7</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(1, 2)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9</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10</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1" dirty="0">
                          <a:solidFill>
                            <a:srgbClr val="C00000"/>
                          </a:solidFill>
                          <a:effectLst/>
                          <a:latin typeface="Times New Roman" panose="02020603050405020304" pitchFamily="18" charset="0"/>
                          <a:cs typeface="Times New Roman" panose="02020603050405020304" pitchFamily="18" charset="0"/>
                        </a:rPr>
                        <a:t>0</a:t>
                      </a:r>
                      <a:endParaRPr lang="en-IN" sz="20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xmlns="" val="1746807442"/>
                  </a:ext>
                </a:extLst>
              </a:tr>
              <a:tr h="446728">
                <a:tc>
                  <a:txBody>
                    <a:bodyPr/>
                    <a:lstStyle/>
                    <a:p>
                      <a:pPr algn="just">
                        <a:lnSpc>
                          <a:spcPct val="150000"/>
                        </a:lnSpc>
                        <a:spcAft>
                          <a:spcPts val="0"/>
                        </a:spcAft>
                      </a:pPr>
                      <a:r>
                        <a:rPr lang="en-IN" sz="2000" dirty="0">
                          <a:effectLst/>
                          <a:latin typeface="Times New Roman" panose="02020603050405020304" pitchFamily="18" charset="0"/>
                          <a:cs typeface="Times New Roman" panose="02020603050405020304" pitchFamily="18" charset="0"/>
                        </a:rPr>
                        <a:t>A8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algn="ctr" defTabSz="914400" rtl="0" eaLnBrk="1" latinLnBrk="0" hangingPunct="1">
                        <a:lnSpc>
                          <a:spcPct val="150000"/>
                        </a:lnSpc>
                        <a:spcAft>
                          <a:spcPts val="0"/>
                        </a:spcAft>
                      </a:pPr>
                      <a:r>
                        <a:rPr lang="en-IN" sz="2000" b="0" kern="1200" dirty="0">
                          <a:solidFill>
                            <a:schemeClr val="dk1"/>
                          </a:solidFill>
                          <a:effectLst/>
                          <a:latin typeface="Times New Roman" panose="02020603050405020304" pitchFamily="18" charset="0"/>
                          <a:ea typeface="+mn-ea"/>
                          <a:cs typeface="Times New Roman" panose="02020603050405020304" pitchFamily="18" charset="0"/>
                        </a:rPr>
                        <a:t>(4, 9)</a:t>
                      </a: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solidFill>
                            <a:srgbClr val="C00000"/>
                          </a:solidFill>
                          <a:effectLst/>
                          <a:latin typeface="Times New Roman" panose="02020603050405020304" pitchFamily="18" charset="0"/>
                          <a:cs typeface="Times New Roman" panose="02020603050405020304" pitchFamily="18" charset="0"/>
                        </a:rPr>
                        <a:t>3</a:t>
                      </a:r>
                      <a:endParaRPr lang="en-IN"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solidFill>
                            <a:srgbClr val="C00000"/>
                          </a:solidFill>
                          <a:effectLst/>
                          <a:latin typeface="Times New Roman" panose="02020603050405020304" pitchFamily="18" charset="0"/>
                          <a:cs typeface="Times New Roman" panose="02020603050405020304" pitchFamily="18" charset="0"/>
                        </a:rPr>
                        <a:t>2</a:t>
                      </a:r>
                      <a:endParaRPr lang="en-IN"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solidFill>
                            <a:srgbClr val="C00000"/>
                          </a:solidFill>
                          <a:effectLst/>
                          <a:latin typeface="Times New Roman" panose="02020603050405020304" pitchFamily="18" charset="0"/>
                          <a:cs typeface="Times New Roman" panose="02020603050405020304" pitchFamily="18" charset="0"/>
                        </a:rPr>
                        <a:t>10</a:t>
                      </a:r>
                      <a:endParaRPr lang="en-IN"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xmlns="" val="345993491"/>
                  </a:ext>
                </a:extLst>
              </a:tr>
            </a:tbl>
          </a:graphicData>
        </a:graphic>
      </p:graphicFrame>
      <p:sp>
        <p:nvSpPr>
          <p:cNvPr id="5"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spTree>
    <p:extLst>
      <p:ext uri="{BB962C8B-B14F-4D97-AF65-F5344CB8AC3E}">
        <p14:creationId xmlns:p14="http://schemas.microsoft.com/office/powerpoint/2010/main" val="10230100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gn="just">
              <a:lnSpc>
                <a:spcPct val="150000"/>
              </a:lnSpc>
              <a:spcBef>
                <a:spcPts val="0"/>
              </a:spcBef>
              <a:buNone/>
            </a:pPr>
            <a:r>
              <a:rPr lang="en-IN" sz="2000" dirty="0">
                <a:latin typeface="Times New Roman" panose="02020603050405020304" pitchFamily="18" charset="0"/>
                <a:cs typeface="Times New Roman" panose="02020603050405020304" pitchFamily="18" charset="0"/>
              </a:rPr>
              <a:t>Now the cluster’s are (After 1</a:t>
            </a:r>
            <a:r>
              <a:rPr lang="en-IN" sz="2000" baseline="30000" dirty="0">
                <a:latin typeface="Times New Roman" panose="02020603050405020304" pitchFamily="18" charset="0"/>
                <a:cs typeface="Times New Roman" panose="02020603050405020304" pitchFamily="18" charset="0"/>
              </a:rPr>
              <a:t>st</a:t>
            </a:r>
            <a:r>
              <a:rPr lang="en-IN" sz="2000" dirty="0">
                <a:latin typeface="Times New Roman" panose="02020603050405020304" pitchFamily="18" charset="0"/>
                <a:cs typeface="Times New Roman" panose="02020603050405020304" pitchFamily="18" charset="0"/>
              </a:rPr>
              <a:t> Iteration)</a:t>
            </a:r>
          </a:p>
          <a:p>
            <a:pPr marL="0" indent="0" algn="just">
              <a:lnSpc>
                <a:spcPct val="150000"/>
              </a:lnSpc>
              <a:spcBef>
                <a:spcPts val="0"/>
              </a:spcBef>
              <a:buNone/>
            </a:pPr>
            <a:r>
              <a:rPr lang="en-IN" sz="2000" dirty="0">
                <a:latin typeface="Times New Roman" panose="02020603050405020304" pitchFamily="18" charset="0"/>
                <a:cs typeface="Times New Roman" panose="02020603050405020304" pitchFamily="18" charset="0"/>
              </a:rPr>
              <a:t>Cluster 1	         Cluster 2		          Cluster 3</a:t>
            </a:r>
          </a:p>
          <a:p>
            <a:pPr marL="0" indent="0" algn="just">
              <a:lnSpc>
                <a:spcPct val="150000"/>
              </a:lnSpc>
              <a:spcBef>
                <a:spcPts val="0"/>
              </a:spcBef>
              <a:buNone/>
            </a:pPr>
            <a:r>
              <a:rPr lang="en-IN" sz="2000" dirty="0">
                <a:latin typeface="Times New Roman" panose="02020603050405020304" pitchFamily="18" charset="0"/>
                <a:cs typeface="Times New Roman" panose="02020603050405020304" pitchFamily="18" charset="0"/>
              </a:rPr>
              <a:t>(2, 10)		              (8, 4)			(2, 5)</a:t>
            </a:r>
          </a:p>
          <a:p>
            <a:pPr marL="0" indent="0" algn="just">
              <a:lnSpc>
                <a:spcPct val="150000"/>
              </a:lnSpc>
              <a:spcBef>
                <a:spcPts val="0"/>
              </a:spcBef>
              <a:buNone/>
            </a:pPr>
            <a:r>
              <a:rPr lang="en-IN" sz="2000" dirty="0">
                <a:latin typeface="Times New Roman" panose="02020603050405020304" pitchFamily="18" charset="0"/>
                <a:cs typeface="Times New Roman" panose="02020603050405020304" pitchFamily="18" charset="0"/>
              </a:rPr>
              <a:t>			(5, 8)			(1, 2)</a:t>
            </a:r>
          </a:p>
          <a:p>
            <a:pPr marL="0" indent="0" algn="just">
              <a:lnSpc>
                <a:spcPct val="150000"/>
              </a:lnSpc>
              <a:spcBef>
                <a:spcPts val="0"/>
              </a:spcBef>
              <a:buNone/>
            </a:pPr>
            <a:r>
              <a:rPr lang="en-IN" sz="2000" dirty="0">
                <a:latin typeface="Times New Roman" panose="02020603050405020304" pitchFamily="18" charset="0"/>
                <a:cs typeface="Times New Roman" panose="02020603050405020304" pitchFamily="18" charset="0"/>
              </a:rPr>
              <a:t>			(7, 5)</a:t>
            </a:r>
          </a:p>
          <a:p>
            <a:pPr marL="0" indent="0" algn="just">
              <a:lnSpc>
                <a:spcPct val="150000"/>
              </a:lnSpc>
              <a:spcBef>
                <a:spcPts val="0"/>
              </a:spcBef>
              <a:buNone/>
            </a:pPr>
            <a:r>
              <a:rPr lang="en-IN" sz="2000" dirty="0">
                <a:latin typeface="Times New Roman" panose="02020603050405020304" pitchFamily="18" charset="0"/>
                <a:cs typeface="Times New Roman" panose="02020603050405020304" pitchFamily="18" charset="0"/>
              </a:rPr>
              <a:t>			(6, 4)</a:t>
            </a:r>
          </a:p>
          <a:p>
            <a:pPr marL="0" indent="0" algn="just">
              <a:lnSpc>
                <a:spcPct val="150000"/>
              </a:lnSpc>
              <a:spcBef>
                <a:spcPts val="0"/>
              </a:spcBef>
              <a:buNone/>
            </a:pPr>
            <a:r>
              <a:rPr lang="en-IN" sz="2000" dirty="0">
                <a:latin typeface="Times New Roman" panose="02020603050405020304" pitchFamily="18" charset="0"/>
                <a:cs typeface="Times New Roman" panose="02020603050405020304" pitchFamily="18" charset="0"/>
              </a:rPr>
              <a:t>			(4, 9)</a:t>
            </a:r>
          </a:p>
          <a:p>
            <a:pPr marL="0" indent="0" algn="just">
              <a:lnSpc>
                <a:spcPct val="150000"/>
              </a:lnSpc>
              <a:spcBef>
                <a:spcPts val="0"/>
              </a:spcBef>
              <a:buNone/>
            </a:pPr>
            <a:r>
              <a:rPr lang="en-IN" sz="2000" dirty="0">
                <a:latin typeface="Times New Roman" panose="02020603050405020304" pitchFamily="18" charset="0"/>
                <a:cs typeface="Times New Roman" panose="02020603050405020304" pitchFamily="18" charset="0"/>
              </a:rPr>
              <a:t>Clusters: c1: {A1},    C2 :{ A3, A4, A5, A6, A8},  C3: {A2, A7}</a:t>
            </a:r>
          </a:p>
          <a:p>
            <a:pPr marL="0" indent="0" algn="just">
              <a:lnSpc>
                <a:spcPct val="150000"/>
              </a:lnSpc>
              <a:buNone/>
            </a:pPr>
            <a:r>
              <a:rPr lang="en-IN" sz="2000" dirty="0">
                <a:latin typeface="Times New Roman" panose="02020603050405020304" pitchFamily="18" charset="0"/>
                <a:cs typeface="Times New Roman" panose="02020603050405020304" pitchFamily="18" charset="0"/>
              </a:rPr>
              <a:t>Next, we need to </a:t>
            </a:r>
            <a:r>
              <a:rPr lang="en-IN" sz="2000" dirty="0">
                <a:solidFill>
                  <a:srgbClr val="FF0000"/>
                </a:solidFill>
                <a:latin typeface="Times New Roman" panose="02020603050405020304" pitchFamily="18" charset="0"/>
                <a:cs typeface="Times New Roman" panose="02020603050405020304" pitchFamily="18" charset="0"/>
              </a:rPr>
              <a:t>re-compute the new cluster centres </a:t>
            </a:r>
            <a:r>
              <a:rPr lang="en-IN" sz="2000" dirty="0">
                <a:latin typeface="Times New Roman" panose="02020603050405020304" pitchFamily="18" charset="0"/>
                <a:cs typeface="Times New Roman" panose="02020603050405020304" pitchFamily="18" charset="0"/>
              </a:rPr>
              <a:t>(means). We do so, by taking the mean of all points in each cluster.</a:t>
            </a:r>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spTree>
    <p:extLst>
      <p:ext uri="{BB962C8B-B14F-4D97-AF65-F5344CB8AC3E}">
        <p14:creationId xmlns:p14="http://schemas.microsoft.com/office/powerpoint/2010/main" val="38581056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lgn="just">
              <a:lnSpc>
                <a:spcPct val="200000"/>
              </a:lnSpc>
            </a:pPr>
            <a:r>
              <a:rPr lang="en-IN" sz="2000" dirty="0">
                <a:latin typeface="Times New Roman" panose="02020603050405020304" pitchFamily="18" charset="0"/>
                <a:cs typeface="Times New Roman" panose="02020603050405020304" pitchFamily="18" charset="0"/>
              </a:rPr>
              <a:t>For Cluster 1, we only have one point A1 (2, 10), which was the old mean, so the cluster centre remains the same.</a:t>
            </a:r>
          </a:p>
          <a:p>
            <a:pPr lvl="0" algn="just">
              <a:lnSpc>
                <a:spcPct val="200000"/>
              </a:lnSpc>
            </a:pPr>
            <a:r>
              <a:rPr lang="en-IN" sz="2000" dirty="0">
                <a:latin typeface="Times New Roman" panose="02020603050405020304" pitchFamily="18" charset="0"/>
                <a:cs typeface="Times New Roman" panose="02020603050405020304" pitchFamily="18" charset="0"/>
              </a:rPr>
              <a:t>For Cluster 2, we have ((8+5+7+6+4)/5, (4+8+5+4+9)/5) = (6, 6)</a:t>
            </a:r>
          </a:p>
          <a:p>
            <a:pPr lvl="0" algn="just">
              <a:lnSpc>
                <a:spcPct val="200000"/>
              </a:lnSpc>
            </a:pPr>
            <a:r>
              <a:rPr lang="en-IN" sz="2000" dirty="0">
                <a:latin typeface="Times New Roman" panose="02020603050405020304" pitchFamily="18" charset="0"/>
                <a:cs typeface="Times New Roman" panose="02020603050405020304" pitchFamily="18" charset="0"/>
              </a:rPr>
              <a:t>For Cluster 3, we have ((2+1)/2, (5+2)/2) = (1.5, 3.5)</a:t>
            </a:r>
          </a:p>
          <a:p>
            <a:pPr lvl="0" algn="just">
              <a:lnSpc>
                <a:spcPct val="200000"/>
              </a:lnSpc>
            </a:pPr>
            <a:r>
              <a:rPr lang="en-IN" sz="2000" dirty="0">
                <a:latin typeface="Times New Roman" panose="02020603050405020304" pitchFamily="18" charset="0"/>
                <a:cs typeface="Times New Roman" panose="02020603050405020304" pitchFamily="18" charset="0"/>
              </a:rPr>
              <a:t>Now cluster centres are: A1 (2, 10), A4 (6, 6)</a:t>
            </a:r>
            <a:r>
              <a:rPr lang="bg-BG" sz="2000" dirty="0">
                <a:latin typeface="Times New Roman" panose="02020603050405020304" pitchFamily="18" charset="0"/>
                <a:cs typeface="Times New Roman" panose="02020603050405020304" pitchFamily="18" charset="0"/>
              </a:rPr>
              <a:t> and</a:t>
            </a:r>
            <a:r>
              <a:rPr lang="en-IN" sz="2000" dirty="0">
                <a:latin typeface="Times New Roman" panose="02020603050405020304" pitchFamily="18" charset="0"/>
                <a:cs typeface="Times New Roman" panose="02020603050405020304" pitchFamily="18" charset="0"/>
              </a:rPr>
              <a:t> A7 (1.5, 3.5).</a:t>
            </a:r>
            <a:endParaRPr lang="en-US" sz="2000" dirty="0"/>
          </a:p>
          <a:p>
            <a:pPr>
              <a:buNone/>
            </a:pPr>
            <a:endParaRPr lang="en-US" dirty="0"/>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spTree>
    <p:extLst>
      <p:ext uri="{BB962C8B-B14F-4D97-AF65-F5344CB8AC3E}">
        <p14:creationId xmlns:p14="http://schemas.microsoft.com/office/powerpoint/2010/main" val="32015820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340769"/>
            <a:ext cx="8229600" cy="4525963"/>
          </a:xfrm>
        </p:spPr>
        <p:txBody>
          <a:bodyPr>
            <a:normAutofit/>
          </a:bodyPr>
          <a:lstStyle/>
          <a:p>
            <a:r>
              <a:rPr lang="en-IN" sz="2000" b="1" dirty="0">
                <a:latin typeface="Times" pitchFamily="18" charset="0"/>
              </a:rPr>
              <a:t>Iteration 2</a:t>
            </a:r>
            <a:endParaRPr lang="en-US" sz="2000" b="1" dirty="0">
              <a:latin typeface="Times" pitchFamily="18" charset="0"/>
            </a:endParaRPr>
          </a:p>
        </p:txBody>
      </p:sp>
      <p:graphicFrame>
        <p:nvGraphicFramePr>
          <p:cNvPr id="4" name="Table 3">
            <a:extLst>
              <a:ext uri="{FF2B5EF4-FFF2-40B4-BE49-F238E27FC236}">
                <a16:creationId xmlns:a16="http://schemas.microsoft.com/office/drawing/2014/main" xmlns="" id="{BABBA02D-3990-4DB7-8069-5D16BD48385B}"/>
              </a:ext>
            </a:extLst>
          </p:cNvPr>
          <p:cNvGraphicFramePr>
            <a:graphicFrameLocks noGrp="1"/>
          </p:cNvGraphicFramePr>
          <p:nvPr>
            <p:extLst/>
          </p:nvPr>
        </p:nvGraphicFramePr>
        <p:xfrm>
          <a:off x="2639617" y="1916833"/>
          <a:ext cx="6995121" cy="4604859"/>
        </p:xfrm>
        <a:graphic>
          <a:graphicData uri="http://schemas.openxmlformats.org/drawingml/2006/table">
            <a:tbl>
              <a:tblPr firstRow="1" firstCol="1" lastRow="1" lastCol="1" bandRow="1" bandCol="1">
                <a:tableStyleId>{5C22544A-7EE6-4342-B048-85BDC9FD1C3A}</a:tableStyleId>
              </a:tblPr>
              <a:tblGrid>
                <a:gridCol w="471723">
                  <a:extLst>
                    <a:ext uri="{9D8B030D-6E8A-4147-A177-3AD203B41FA5}">
                      <a16:colId xmlns:a16="http://schemas.microsoft.com/office/drawing/2014/main" xmlns="" val="3749072422"/>
                    </a:ext>
                  </a:extLst>
                </a:gridCol>
                <a:gridCol w="1093212">
                  <a:extLst>
                    <a:ext uri="{9D8B030D-6E8A-4147-A177-3AD203B41FA5}">
                      <a16:colId xmlns:a16="http://schemas.microsoft.com/office/drawing/2014/main" xmlns="" val="2641393487"/>
                    </a:ext>
                  </a:extLst>
                </a:gridCol>
                <a:gridCol w="1404405">
                  <a:extLst>
                    <a:ext uri="{9D8B030D-6E8A-4147-A177-3AD203B41FA5}">
                      <a16:colId xmlns:a16="http://schemas.microsoft.com/office/drawing/2014/main" xmlns="" val="2126419962"/>
                    </a:ext>
                  </a:extLst>
                </a:gridCol>
                <a:gridCol w="1404405">
                  <a:extLst>
                    <a:ext uri="{9D8B030D-6E8A-4147-A177-3AD203B41FA5}">
                      <a16:colId xmlns:a16="http://schemas.microsoft.com/office/drawing/2014/main" xmlns="" val="603688234"/>
                    </a:ext>
                  </a:extLst>
                </a:gridCol>
                <a:gridCol w="1602919">
                  <a:extLst>
                    <a:ext uri="{9D8B030D-6E8A-4147-A177-3AD203B41FA5}">
                      <a16:colId xmlns:a16="http://schemas.microsoft.com/office/drawing/2014/main" xmlns="" val="270393061"/>
                    </a:ext>
                  </a:extLst>
                </a:gridCol>
                <a:gridCol w="1018457">
                  <a:extLst>
                    <a:ext uri="{9D8B030D-6E8A-4147-A177-3AD203B41FA5}">
                      <a16:colId xmlns:a16="http://schemas.microsoft.com/office/drawing/2014/main" xmlns="" val="2007622585"/>
                    </a:ext>
                  </a:extLst>
                </a:gridCol>
              </a:tblGrid>
              <a:tr h="460851">
                <a:tc>
                  <a:txBody>
                    <a:bodyPr/>
                    <a:lstStyle/>
                    <a:p>
                      <a:pPr algn="just">
                        <a:lnSpc>
                          <a:spcPct val="150000"/>
                        </a:lnSpc>
                        <a:spcAft>
                          <a:spcPts val="0"/>
                        </a:spcAft>
                      </a:pPr>
                      <a:r>
                        <a:rPr lang="en-IN" sz="2000" dirty="0">
                          <a:effectLst/>
                          <a:latin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2000" dirty="0">
                          <a:effectLst/>
                          <a:latin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(2,10)</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(6,6)</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(1.5,3.5)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07134906"/>
                  </a:ext>
                </a:extLst>
              </a:tr>
              <a:tr h="0">
                <a:tc>
                  <a:txBody>
                    <a:bodyPr/>
                    <a:lstStyle/>
                    <a:p>
                      <a:pPr algn="just">
                        <a:lnSpc>
                          <a:spcPct val="150000"/>
                        </a:lnSpc>
                        <a:spcAft>
                          <a:spcPts val="0"/>
                        </a:spcAft>
                      </a:pPr>
                      <a:r>
                        <a:rPr lang="en-IN" sz="2000" dirty="0">
                          <a:effectLst/>
                          <a:latin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Point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Dist Mean 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Dist Mean 2</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Dist Mean 3</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Cluster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1038413353"/>
                  </a:ext>
                </a:extLst>
              </a:tr>
              <a:tr h="460851">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A1</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(2, 10)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2105219751"/>
                  </a:ext>
                </a:extLst>
              </a:tr>
              <a:tr h="460851">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A2</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(2, 5)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741507652"/>
                  </a:ext>
                </a:extLst>
              </a:tr>
              <a:tr h="460851">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A3</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(8, 4)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2691136940"/>
                  </a:ext>
                </a:extLst>
              </a:tr>
              <a:tr h="460851">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A4</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(5, 8)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4122399281"/>
                  </a:ext>
                </a:extLst>
              </a:tr>
              <a:tr h="460851">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A5</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(7, 5)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188268411"/>
                  </a:ext>
                </a:extLst>
              </a:tr>
              <a:tr h="460851">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A6</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(6, 4)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1601419782"/>
                  </a:ext>
                </a:extLst>
              </a:tr>
              <a:tr h="460851">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A7</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(1, 2)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9</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9</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1662689533"/>
                  </a:ext>
                </a:extLst>
              </a:tr>
              <a:tr h="460851">
                <a:tc>
                  <a:txBody>
                    <a:bodyPr/>
                    <a:lstStyle/>
                    <a:p>
                      <a:pPr algn="just">
                        <a:lnSpc>
                          <a:spcPct val="150000"/>
                        </a:lnSpc>
                        <a:spcAft>
                          <a:spcPts val="0"/>
                        </a:spcAft>
                      </a:pPr>
                      <a:r>
                        <a:rPr lang="en-IN" sz="2000" dirty="0">
                          <a:effectLst/>
                          <a:latin typeface="Times New Roman" panose="02020603050405020304" pitchFamily="18" charset="0"/>
                          <a:cs typeface="Times New Roman" panose="02020603050405020304" pitchFamily="18" charset="0"/>
                        </a:rPr>
                        <a:t>A8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b="0" dirty="0">
                          <a:solidFill>
                            <a:schemeClr val="tx1"/>
                          </a:solidFill>
                          <a:effectLst/>
                          <a:latin typeface="Times New Roman" panose="02020603050405020304" pitchFamily="18" charset="0"/>
                          <a:cs typeface="Times New Roman" panose="02020603050405020304" pitchFamily="18" charset="0"/>
                        </a:rPr>
                        <a:t>(4, 9)</a:t>
                      </a:r>
                      <a:endParaRPr lang="en-IN"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0" dirty="0">
                          <a:solidFill>
                            <a:schemeClr val="tx1"/>
                          </a:solidFill>
                          <a:effectLst/>
                          <a:latin typeface="Times New Roman" panose="02020603050405020304" pitchFamily="18" charset="0"/>
                          <a:cs typeface="Times New Roman" panose="02020603050405020304" pitchFamily="18" charset="0"/>
                        </a:rPr>
                        <a:t>3</a:t>
                      </a:r>
                      <a:endParaRPr lang="en-IN"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b="0" dirty="0">
                          <a:solidFill>
                            <a:schemeClr val="tx1"/>
                          </a:solidFill>
                          <a:effectLst/>
                          <a:latin typeface="Times New Roman" panose="02020603050405020304" pitchFamily="18" charset="0"/>
                          <a:cs typeface="Times New Roman" panose="02020603050405020304" pitchFamily="18" charset="0"/>
                        </a:rPr>
                        <a:t>5</a:t>
                      </a:r>
                      <a:endParaRPr lang="en-IN"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b="0" dirty="0">
                          <a:solidFill>
                            <a:schemeClr val="tx1"/>
                          </a:solidFill>
                          <a:effectLst/>
                          <a:latin typeface="Times New Roman" panose="02020603050405020304" pitchFamily="18" charset="0"/>
                          <a:cs typeface="Times New Roman" panose="02020603050405020304" pitchFamily="18" charset="0"/>
                        </a:rPr>
                        <a:t>8</a:t>
                      </a:r>
                      <a:endParaRPr lang="en-IN"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454338804"/>
                  </a:ext>
                </a:extLst>
              </a:tr>
            </a:tbl>
          </a:graphicData>
        </a:graphic>
      </p:graphicFrame>
      <p:sp>
        <p:nvSpPr>
          <p:cNvPr id="5"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spTree>
    <p:extLst>
      <p:ext uri="{BB962C8B-B14F-4D97-AF65-F5344CB8AC3E}">
        <p14:creationId xmlns:p14="http://schemas.microsoft.com/office/powerpoint/2010/main" val="3719692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752"/>
            <a:ext cx="8229600" cy="1143000"/>
          </a:xfrm>
        </p:spPr>
        <p:txBody>
          <a:bodyPr>
            <a:normAutofit/>
          </a:bodyPr>
          <a:lstStyle/>
          <a:p>
            <a:r>
              <a:rPr lang="en-US" sz="3200" b="1" dirty="0">
                <a:solidFill>
                  <a:srgbClr val="FFC000"/>
                </a:solidFill>
                <a:latin typeface="Times New Roman" pitchFamily="18" charset="0"/>
                <a:cs typeface="Times New Roman" pitchFamily="18" charset="0"/>
              </a:rPr>
              <a:t>What is Image Restoration.</a:t>
            </a:r>
            <a:endParaRPr lang="en-US" sz="3200" b="1" dirty="0">
              <a:solidFill>
                <a:srgbClr val="FFC000"/>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1919537" y="1988840"/>
            <a:ext cx="8221207" cy="3189932"/>
          </a:xfrm>
          <a:prstGeom prst="rect">
            <a:avLst/>
          </a:prstGeom>
          <a:noFill/>
          <a:ln w="9525">
            <a:noFill/>
            <a:miter lim="800000"/>
            <a:headEnd/>
            <a:tailEnd/>
          </a:ln>
        </p:spPr>
      </p:pic>
    </p:spTree>
    <p:extLst>
      <p:ext uri="{BB962C8B-B14F-4D97-AF65-F5344CB8AC3E}">
        <p14:creationId xmlns:p14="http://schemas.microsoft.com/office/powerpoint/2010/main" val="8099173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412777"/>
            <a:ext cx="8229600" cy="4525963"/>
          </a:xfrm>
        </p:spPr>
        <p:txBody>
          <a:bodyPr>
            <a:normAutofit fontScale="85000" lnSpcReduction="20000"/>
          </a:bodyPr>
          <a:lstStyle/>
          <a:p>
            <a:pPr marL="0" indent="0" algn="just">
              <a:lnSpc>
                <a:spcPct val="170000"/>
              </a:lnSpc>
              <a:spcBef>
                <a:spcPts val="0"/>
              </a:spcBef>
              <a:buNone/>
            </a:pPr>
            <a:r>
              <a:rPr lang="en-IN" dirty="0" smtClean="0">
                <a:latin typeface="Times New Roman" panose="02020603050405020304" pitchFamily="18" charset="0"/>
                <a:cs typeface="Times New Roman" panose="02020603050405020304" pitchFamily="18" charset="0"/>
              </a:rPr>
              <a:t>Now the cluster’s are (After 2</a:t>
            </a:r>
            <a:r>
              <a:rPr lang="en-IN" baseline="30000" dirty="0" smtClean="0">
                <a:latin typeface="Times New Roman" panose="02020603050405020304" pitchFamily="18" charset="0"/>
                <a:cs typeface="Times New Roman" panose="02020603050405020304" pitchFamily="18" charset="0"/>
              </a:rPr>
              <a:t>nd</a:t>
            </a:r>
            <a:r>
              <a:rPr lang="en-IN" dirty="0" smtClean="0">
                <a:latin typeface="Times New Roman" panose="02020603050405020304" pitchFamily="18" charset="0"/>
                <a:cs typeface="Times New Roman" panose="02020603050405020304" pitchFamily="18" charset="0"/>
              </a:rPr>
              <a:t> Iteration)</a:t>
            </a:r>
          </a:p>
          <a:p>
            <a:pPr marL="0" indent="0" algn="just">
              <a:lnSpc>
                <a:spcPct val="170000"/>
              </a:lnSpc>
              <a:spcBef>
                <a:spcPts val="0"/>
              </a:spcBef>
              <a:buNone/>
            </a:pPr>
            <a:r>
              <a:rPr lang="en-US" dirty="0" smtClean="0">
                <a:latin typeface="Times New Roman" panose="02020603050405020304" pitchFamily="18" charset="0"/>
                <a:cs typeface="Times New Roman" panose="02020603050405020304" pitchFamily="18" charset="0"/>
              </a:rPr>
              <a:t>Cluster 1	 Cluster 2		        Cluster 3</a:t>
            </a:r>
          </a:p>
          <a:p>
            <a:pPr marL="0" indent="0" algn="just">
              <a:lnSpc>
                <a:spcPct val="170000"/>
              </a:lnSpc>
              <a:spcBef>
                <a:spcPts val="0"/>
              </a:spcBef>
              <a:buNone/>
            </a:pPr>
            <a:r>
              <a:rPr lang="en-US" dirty="0" smtClean="0">
                <a:latin typeface="Times New Roman" panose="02020603050405020304" pitchFamily="18" charset="0"/>
                <a:cs typeface="Times New Roman" panose="02020603050405020304" pitchFamily="18" charset="0"/>
              </a:rPr>
              <a:t>(2, 10)		     (8, 4)			(2, 5)</a:t>
            </a:r>
          </a:p>
          <a:p>
            <a:pPr marL="0" indent="0" algn="just">
              <a:lnSpc>
                <a:spcPct val="170000"/>
              </a:lnSpc>
              <a:spcBef>
                <a:spcPts val="0"/>
              </a:spcBef>
              <a:buNone/>
            </a:pPr>
            <a:r>
              <a:rPr lang="en-US" dirty="0" smtClean="0">
                <a:latin typeface="Times New Roman" panose="02020603050405020304" pitchFamily="18" charset="0"/>
                <a:cs typeface="Times New Roman" panose="02020603050405020304" pitchFamily="18" charset="0"/>
              </a:rPr>
              <a:t>(4, 9)	   	      (5, 8)			(1, 2)</a:t>
            </a:r>
          </a:p>
          <a:p>
            <a:pPr marL="0" indent="0" algn="just">
              <a:lnSpc>
                <a:spcPct val="170000"/>
              </a:lnSpc>
              <a:spcBef>
                <a:spcPts val="0"/>
              </a:spcBef>
              <a:buNone/>
            </a:pPr>
            <a:r>
              <a:rPr lang="en-US" dirty="0" smtClean="0">
                <a:latin typeface="Times New Roman" panose="02020603050405020304" pitchFamily="18" charset="0"/>
                <a:cs typeface="Times New Roman" panose="02020603050405020304" pitchFamily="18" charset="0"/>
              </a:rPr>
              <a:t>	                   (7, 5)</a:t>
            </a:r>
          </a:p>
          <a:p>
            <a:pPr marL="0" indent="0" algn="just">
              <a:lnSpc>
                <a:spcPct val="170000"/>
              </a:lnSpc>
              <a:spcBef>
                <a:spcPts val="0"/>
              </a:spcBef>
              <a:buNone/>
            </a:pPr>
            <a:r>
              <a:rPr lang="en-US" dirty="0" smtClean="0">
                <a:latin typeface="Times New Roman" panose="02020603050405020304" pitchFamily="18" charset="0"/>
                <a:cs typeface="Times New Roman" panose="02020603050405020304" pitchFamily="18" charset="0"/>
              </a:rPr>
              <a:t>		      (6, 4)</a:t>
            </a:r>
          </a:p>
          <a:p>
            <a:pPr marL="0" indent="0" algn="just">
              <a:lnSpc>
                <a:spcPct val="170000"/>
              </a:lnSpc>
              <a:spcBef>
                <a:spcPts val="0"/>
              </a:spcBef>
              <a:buNone/>
            </a:pPr>
            <a:endParaRPr lang="en-US" dirty="0" smtClean="0">
              <a:latin typeface="Times New Roman" panose="02020603050405020304" pitchFamily="18" charset="0"/>
              <a:cs typeface="Times New Roman" panose="02020603050405020304" pitchFamily="18" charset="0"/>
            </a:endParaRPr>
          </a:p>
          <a:p>
            <a:pPr marL="0" indent="0" algn="just">
              <a:lnSpc>
                <a:spcPct val="170000"/>
              </a:lnSpc>
              <a:spcBef>
                <a:spcPts val="0"/>
              </a:spcBef>
              <a:buNone/>
            </a:pPr>
            <a:r>
              <a:rPr lang="en-US" dirty="0" smtClean="0">
                <a:latin typeface="Times New Roman" panose="02020603050405020304" pitchFamily="18" charset="0"/>
                <a:cs typeface="Times New Roman" panose="02020603050405020304" pitchFamily="18" charset="0"/>
              </a:rPr>
              <a:t>Clusters: C1: {A1, A8},  C2:{ A3, A4, A5, A6},  C3: {A2, A7}</a:t>
            </a:r>
          </a:p>
          <a:p>
            <a:endParaRPr lang="en-US" dirty="0"/>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spTree>
    <p:extLst>
      <p:ext uri="{BB962C8B-B14F-4D97-AF65-F5344CB8AC3E}">
        <p14:creationId xmlns:p14="http://schemas.microsoft.com/office/powerpoint/2010/main" val="942759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52737"/>
            <a:ext cx="8229600" cy="4713387"/>
          </a:xfrm>
        </p:spPr>
        <p:txBody>
          <a:bodyPr>
            <a:normAutofit fontScale="25000" lnSpcReduction="20000"/>
          </a:bodyPr>
          <a:lstStyle/>
          <a:p>
            <a:pPr marL="0" indent="0" algn="just">
              <a:lnSpc>
                <a:spcPct val="170000"/>
              </a:lnSpc>
              <a:spcBef>
                <a:spcPts val="0"/>
              </a:spcBef>
              <a:buNone/>
            </a:pPr>
            <a:endParaRPr lang="en-US" sz="8000" dirty="0">
              <a:latin typeface="Times New Roman" panose="02020603050405020304" pitchFamily="18" charset="0"/>
              <a:cs typeface="Times New Roman" panose="02020603050405020304" pitchFamily="18" charset="0"/>
            </a:endParaRPr>
          </a:p>
          <a:p>
            <a:pPr marL="0" indent="0" algn="just">
              <a:lnSpc>
                <a:spcPct val="220000"/>
              </a:lnSpc>
              <a:spcBef>
                <a:spcPts val="0"/>
              </a:spcBef>
              <a:buNone/>
            </a:pPr>
            <a:r>
              <a:rPr lang="en-US" sz="8000" dirty="0">
                <a:latin typeface="Times New Roman" panose="02020603050405020304" pitchFamily="18" charset="0"/>
                <a:cs typeface="Times New Roman" panose="02020603050405020304" pitchFamily="18" charset="0"/>
              </a:rPr>
              <a:t>Next, we need to re-compute the new cluster centers (means). We do so, by taking the mean of all points in each cluster.</a:t>
            </a:r>
          </a:p>
          <a:p>
            <a:pPr marL="0" indent="0" algn="just" defTabSz="365125">
              <a:lnSpc>
                <a:spcPct val="220000"/>
              </a:lnSpc>
              <a:spcBef>
                <a:spcPts val="0"/>
              </a:spcBef>
              <a:buNone/>
            </a:pPr>
            <a:r>
              <a:rPr lang="en-US" sz="8000" dirty="0">
                <a:latin typeface="Times New Roman" panose="02020603050405020304" pitchFamily="18" charset="0"/>
                <a:cs typeface="Times New Roman" panose="02020603050405020304" pitchFamily="18" charset="0"/>
              </a:rPr>
              <a:t>•	For Cluster 1, we have ((2+4)/2, (10+9)/2) = (3,9.5)</a:t>
            </a:r>
          </a:p>
          <a:p>
            <a:pPr marL="0" indent="0" algn="just" defTabSz="365125">
              <a:lnSpc>
                <a:spcPct val="220000"/>
              </a:lnSpc>
              <a:spcBef>
                <a:spcPts val="0"/>
              </a:spcBef>
              <a:buNone/>
            </a:pPr>
            <a:r>
              <a:rPr lang="en-US" sz="8000" dirty="0">
                <a:latin typeface="Times New Roman" panose="02020603050405020304" pitchFamily="18" charset="0"/>
                <a:cs typeface="Times New Roman" panose="02020603050405020304" pitchFamily="18" charset="0"/>
              </a:rPr>
              <a:t>•	For Cluster 2, we have ((8+5+7+6)/4, (4+8+5+4)/4) = (6.5, 5.25)</a:t>
            </a:r>
          </a:p>
          <a:p>
            <a:pPr marL="0" indent="0" algn="just" defTabSz="365125">
              <a:lnSpc>
                <a:spcPct val="220000"/>
              </a:lnSpc>
              <a:spcBef>
                <a:spcPts val="0"/>
              </a:spcBef>
              <a:buNone/>
            </a:pPr>
            <a:r>
              <a:rPr lang="en-US" sz="8000" dirty="0">
                <a:latin typeface="Times New Roman" panose="02020603050405020304" pitchFamily="18" charset="0"/>
                <a:cs typeface="Times New Roman" panose="02020603050405020304" pitchFamily="18" charset="0"/>
              </a:rPr>
              <a:t>•	For Cluster 3, we have ((2+1)/2, (5+2)/2) = (1.5, 3.5)</a:t>
            </a:r>
          </a:p>
          <a:p>
            <a:pPr marL="0" indent="0" algn="just" defTabSz="365125">
              <a:lnSpc>
                <a:spcPct val="220000"/>
              </a:lnSpc>
              <a:spcBef>
                <a:spcPts val="0"/>
              </a:spcBef>
              <a:buNone/>
            </a:pPr>
            <a:r>
              <a:rPr lang="en-US" sz="8000" dirty="0">
                <a:latin typeface="Times New Roman" panose="02020603050405020304" pitchFamily="18" charset="0"/>
                <a:cs typeface="Times New Roman" panose="02020603050405020304" pitchFamily="18" charset="0"/>
              </a:rPr>
              <a:t>•	Now cluster centers are A1 (3, 9.5), A4 (6.5, 5.25) and                                                                                     A7 (1.5, 3.5). </a:t>
            </a:r>
            <a:endParaRPr lang="en-IN" sz="8000" dirty="0">
              <a:latin typeface="Times New Roman" panose="02020603050405020304" pitchFamily="18" charset="0"/>
              <a:cs typeface="Times New Roman" panose="02020603050405020304" pitchFamily="18" charset="0"/>
            </a:endParaRPr>
          </a:p>
          <a:p>
            <a:pPr>
              <a:buNone/>
            </a:pPr>
            <a:endParaRPr lang="en-US" dirty="0"/>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spTree>
    <p:extLst>
      <p:ext uri="{BB962C8B-B14F-4D97-AF65-F5344CB8AC3E}">
        <p14:creationId xmlns:p14="http://schemas.microsoft.com/office/powerpoint/2010/main" val="22745474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1124745"/>
            <a:ext cx="8229600" cy="4525963"/>
          </a:xfrm>
        </p:spPr>
        <p:txBody>
          <a:bodyPr/>
          <a:lstStyle/>
          <a:p>
            <a:r>
              <a:rPr lang="en-IN" sz="2000" b="1" dirty="0">
                <a:latin typeface="Times" pitchFamily="18" charset="0"/>
              </a:rPr>
              <a:t>Iteration 3</a:t>
            </a:r>
            <a:endParaRPr lang="en-US" sz="2000" b="1" dirty="0">
              <a:latin typeface="Times" pitchFamily="18" charset="0"/>
            </a:endParaRPr>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graphicFrame>
        <p:nvGraphicFramePr>
          <p:cNvPr id="5" name="Table 4">
            <a:extLst>
              <a:ext uri="{FF2B5EF4-FFF2-40B4-BE49-F238E27FC236}">
                <a16:creationId xmlns:a16="http://schemas.microsoft.com/office/drawing/2014/main" xmlns="" id="{9985E88C-8CE6-4172-A9A4-524767CD1EE9}"/>
              </a:ext>
            </a:extLst>
          </p:cNvPr>
          <p:cNvGraphicFramePr>
            <a:graphicFrameLocks noGrp="1"/>
          </p:cNvGraphicFramePr>
          <p:nvPr>
            <p:extLst/>
          </p:nvPr>
        </p:nvGraphicFramePr>
        <p:xfrm>
          <a:off x="2495600" y="1628800"/>
          <a:ext cx="7560840" cy="4572928"/>
        </p:xfrm>
        <a:graphic>
          <a:graphicData uri="http://schemas.openxmlformats.org/drawingml/2006/table">
            <a:tbl>
              <a:tblPr firstRow="1" firstCol="1" lastRow="1" lastCol="1" bandRow="1" bandCol="1">
                <a:tableStyleId>{5C22544A-7EE6-4342-B048-85BDC9FD1C3A}</a:tableStyleId>
              </a:tblPr>
              <a:tblGrid>
                <a:gridCol w="477249">
                  <a:extLst>
                    <a:ext uri="{9D8B030D-6E8A-4147-A177-3AD203B41FA5}">
                      <a16:colId xmlns:a16="http://schemas.microsoft.com/office/drawing/2014/main" xmlns="" val="2855718911"/>
                    </a:ext>
                  </a:extLst>
                </a:gridCol>
                <a:gridCol w="1186716">
                  <a:extLst>
                    <a:ext uri="{9D8B030D-6E8A-4147-A177-3AD203B41FA5}">
                      <a16:colId xmlns:a16="http://schemas.microsoft.com/office/drawing/2014/main" xmlns="" val="4070283592"/>
                    </a:ext>
                  </a:extLst>
                </a:gridCol>
                <a:gridCol w="1526511">
                  <a:extLst>
                    <a:ext uri="{9D8B030D-6E8A-4147-A177-3AD203B41FA5}">
                      <a16:colId xmlns:a16="http://schemas.microsoft.com/office/drawing/2014/main" xmlns="" val="4130850256"/>
                    </a:ext>
                  </a:extLst>
                </a:gridCol>
                <a:gridCol w="1526511">
                  <a:extLst>
                    <a:ext uri="{9D8B030D-6E8A-4147-A177-3AD203B41FA5}">
                      <a16:colId xmlns:a16="http://schemas.microsoft.com/office/drawing/2014/main" xmlns="" val="3937972898"/>
                    </a:ext>
                  </a:extLst>
                </a:gridCol>
                <a:gridCol w="1506021">
                  <a:extLst>
                    <a:ext uri="{9D8B030D-6E8A-4147-A177-3AD203B41FA5}">
                      <a16:colId xmlns:a16="http://schemas.microsoft.com/office/drawing/2014/main" xmlns="" val="242509713"/>
                    </a:ext>
                  </a:extLst>
                </a:gridCol>
                <a:gridCol w="1337832">
                  <a:extLst>
                    <a:ext uri="{9D8B030D-6E8A-4147-A177-3AD203B41FA5}">
                      <a16:colId xmlns:a16="http://schemas.microsoft.com/office/drawing/2014/main" xmlns="" val="2317343139"/>
                    </a:ext>
                  </a:extLst>
                </a:gridCol>
              </a:tblGrid>
              <a:tr h="453153">
                <a:tc>
                  <a:txBody>
                    <a:bodyPr/>
                    <a:lstStyle/>
                    <a:p>
                      <a:pPr algn="just">
                        <a:lnSpc>
                          <a:spcPct val="150000"/>
                        </a:lnSpc>
                        <a:spcAft>
                          <a:spcPts val="0"/>
                        </a:spcAft>
                      </a:pPr>
                      <a:r>
                        <a:rPr lang="en-IN" sz="2000" dirty="0">
                          <a:effectLst/>
                          <a:latin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2000" dirty="0">
                          <a:effectLst/>
                          <a:latin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(3,9.5)</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(6.5,5.25)</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a:effectLst/>
                          <a:latin typeface="Times New Roman" panose="02020603050405020304" pitchFamily="18" charset="0"/>
                          <a:cs typeface="Times New Roman" panose="02020603050405020304" pitchFamily="18" charset="0"/>
                        </a:rPr>
                        <a:t>(1.5,3.5)</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15393492"/>
                  </a:ext>
                </a:extLst>
              </a:tr>
              <a:tr h="458128">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Point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err="1">
                          <a:effectLst/>
                          <a:latin typeface="Times New Roman" panose="02020603050405020304" pitchFamily="18" charset="0"/>
                          <a:cs typeface="Times New Roman" panose="02020603050405020304" pitchFamily="18" charset="0"/>
                        </a:rPr>
                        <a:t>Dist</a:t>
                      </a:r>
                      <a:r>
                        <a:rPr lang="en-IN" sz="2000" dirty="0">
                          <a:effectLst/>
                          <a:latin typeface="Times New Roman" panose="02020603050405020304" pitchFamily="18" charset="0"/>
                          <a:cs typeface="Times New Roman" panose="02020603050405020304" pitchFamily="18" charset="0"/>
                        </a:rPr>
                        <a:t> Mean 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Dist Mean 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Dist Mean 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Cluster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1335590243"/>
                  </a:ext>
                </a:extLst>
              </a:tr>
              <a:tr h="453153">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A1</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(2, 10)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9.25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1385480932"/>
                  </a:ext>
                </a:extLst>
              </a:tr>
              <a:tr h="453153">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A2</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(2, 5)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5.5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4.75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932943040"/>
                  </a:ext>
                </a:extLst>
              </a:tr>
              <a:tr h="453153">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A3</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(8, 4)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9.5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2.75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042887713"/>
                  </a:ext>
                </a:extLst>
              </a:tr>
              <a:tr h="453153">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A4</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(5, 8)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3.5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4.25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818281407"/>
                  </a:ext>
                </a:extLst>
              </a:tr>
              <a:tr h="453153">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A5</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(7, 5)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8.5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7</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361421779"/>
                  </a:ext>
                </a:extLst>
              </a:tr>
              <a:tr h="453153">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A6</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(6, 4)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8.5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1.75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5.5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885100756"/>
                  </a:ext>
                </a:extLst>
              </a:tr>
              <a:tr h="453153">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A7</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(1, 2)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9.5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8.75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39122536"/>
                  </a:ext>
                </a:extLst>
              </a:tr>
              <a:tr h="453153">
                <a:tc>
                  <a:txBody>
                    <a:bodyPr/>
                    <a:lstStyle/>
                    <a:p>
                      <a:pPr algn="just">
                        <a:lnSpc>
                          <a:spcPct val="150000"/>
                        </a:lnSpc>
                        <a:spcAft>
                          <a:spcPts val="0"/>
                        </a:spcAft>
                      </a:pPr>
                      <a:r>
                        <a:rPr lang="en-IN" sz="2000">
                          <a:effectLst/>
                          <a:latin typeface="Times New Roman" panose="02020603050405020304" pitchFamily="18" charset="0"/>
                          <a:cs typeface="Times New Roman" panose="02020603050405020304" pitchFamily="18" charset="0"/>
                        </a:rPr>
                        <a:t>A8</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2000" dirty="0">
                          <a:solidFill>
                            <a:schemeClr val="tx1"/>
                          </a:solidFill>
                          <a:effectLst/>
                          <a:latin typeface="Times New Roman" panose="02020603050405020304" pitchFamily="18" charset="0"/>
                          <a:cs typeface="Times New Roman" panose="02020603050405020304" pitchFamily="18" charset="0"/>
                        </a:rPr>
                        <a:t>(4, 9)</a:t>
                      </a:r>
                      <a:endPar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solidFill>
                            <a:schemeClr val="tx1"/>
                          </a:solidFill>
                          <a:effectLst/>
                          <a:latin typeface="Times New Roman" panose="02020603050405020304" pitchFamily="18" charset="0"/>
                          <a:cs typeface="Times New Roman" panose="02020603050405020304" pitchFamily="18" charset="0"/>
                        </a:rPr>
                        <a:t>1.5</a:t>
                      </a:r>
                      <a:endPar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solidFill>
                            <a:schemeClr val="tx1"/>
                          </a:solidFill>
                          <a:effectLst/>
                          <a:latin typeface="Times New Roman" panose="02020603050405020304" pitchFamily="18" charset="0"/>
                          <a:cs typeface="Times New Roman" panose="02020603050405020304" pitchFamily="18" charset="0"/>
                        </a:rPr>
                        <a:t>6.25</a:t>
                      </a:r>
                      <a:endPar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2000" dirty="0">
                          <a:solidFill>
                            <a:schemeClr val="tx1"/>
                          </a:solidFill>
                          <a:effectLst/>
                          <a:latin typeface="Times New Roman" panose="02020603050405020304" pitchFamily="18" charset="0"/>
                          <a:cs typeface="Times New Roman" panose="02020603050405020304" pitchFamily="18" charset="0"/>
                        </a:rPr>
                        <a:t>5.5</a:t>
                      </a:r>
                      <a:endPar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2000" dirty="0">
                          <a:effectLst/>
                          <a:latin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518418424"/>
                  </a:ext>
                </a:extLst>
              </a:tr>
            </a:tbl>
          </a:graphicData>
        </a:graphic>
      </p:graphicFrame>
    </p:spTree>
    <p:extLst>
      <p:ext uri="{BB962C8B-B14F-4D97-AF65-F5344CB8AC3E}">
        <p14:creationId xmlns:p14="http://schemas.microsoft.com/office/powerpoint/2010/main" val="24959424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lnSpc>
                <a:spcPct val="200000"/>
              </a:lnSpc>
              <a:spcBef>
                <a:spcPts val="0"/>
              </a:spcBef>
              <a:buNone/>
            </a:pPr>
            <a:r>
              <a:rPr lang="en-IN" sz="2000" dirty="0">
                <a:latin typeface="Times New Roman" panose="02020603050405020304" pitchFamily="18" charset="0"/>
                <a:cs typeface="Times New Roman" panose="02020603050405020304" pitchFamily="18" charset="0"/>
              </a:rPr>
              <a:t>Now the cluster’s are (After 3</a:t>
            </a:r>
            <a:r>
              <a:rPr lang="en-IN" sz="2000" baseline="30000" dirty="0">
                <a:latin typeface="Times New Roman" panose="02020603050405020304" pitchFamily="18" charset="0"/>
                <a:cs typeface="Times New Roman" panose="02020603050405020304" pitchFamily="18" charset="0"/>
              </a:rPr>
              <a:t>rd</a:t>
            </a:r>
            <a:r>
              <a:rPr lang="en-IN" sz="2000" dirty="0">
                <a:latin typeface="Times New Roman" panose="02020603050405020304" pitchFamily="18" charset="0"/>
                <a:cs typeface="Times New Roman" panose="02020603050405020304" pitchFamily="18" charset="0"/>
              </a:rPr>
              <a:t> Iteration)</a:t>
            </a:r>
          </a:p>
          <a:p>
            <a:pPr marL="0" indent="0" algn="just">
              <a:lnSpc>
                <a:spcPct val="200000"/>
              </a:lnSpc>
              <a:spcBef>
                <a:spcPts val="0"/>
              </a:spcBef>
              <a:buNone/>
            </a:pPr>
            <a:r>
              <a:rPr lang="en-US" sz="2000" dirty="0">
                <a:latin typeface="Times New Roman" panose="02020603050405020304" pitchFamily="18" charset="0"/>
                <a:cs typeface="Times New Roman" panose="02020603050405020304" pitchFamily="18" charset="0"/>
              </a:rPr>
              <a:t>Cluster 1		Cluster 2		Cluster 3</a:t>
            </a:r>
          </a:p>
          <a:p>
            <a:pPr marL="0" indent="0" algn="just">
              <a:lnSpc>
                <a:spcPct val="200000"/>
              </a:lnSpc>
              <a:spcBef>
                <a:spcPts val="0"/>
              </a:spcBef>
              <a:buNone/>
            </a:pPr>
            <a:r>
              <a:rPr lang="en-US" sz="2000" dirty="0">
                <a:latin typeface="Times New Roman" panose="02020603050405020304" pitchFamily="18" charset="0"/>
                <a:cs typeface="Times New Roman" panose="02020603050405020304" pitchFamily="18" charset="0"/>
              </a:rPr>
              <a:t>(2, 10)		            (8, 4)			(2, 5)</a:t>
            </a:r>
          </a:p>
          <a:p>
            <a:pPr marL="0" indent="0" algn="just">
              <a:lnSpc>
                <a:spcPct val="200000"/>
              </a:lnSpc>
              <a:spcBef>
                <a:spcPts val="0"/>
              </a:spcBef>
              <a:buNone/>
            </a:pPr>
            <a:r>
              <a:rPr lang="en-US" sz="2000" dirty="0">
                <a:latin typeface="Times New Roman" panose="02020603050405020304" pitchFamily="18" charset="0"/>
                <a:cs typeface="Times New Roman" panose="02020603050405020304" pitchFamily="18" charset="0"/>
              </a:rPr>
              <a:t>(4, 9)			(7, 5)			(1, 2)</a:t>
            </a:r>
          </a:p>
          <a:p>
            <a:pPr marL="0" indent="0" algn="just">
              <a:lnSpc>
                <a:spcPct val="200000"/>
              </a:lnSpc>
              <a:spcBef>
                <a:spcPts val="0"/>
              </a:spcBef>
              <a:buNone/>
            </a:pPr>
            <a:r>
              <a:rPr lang="en-US" sz="2000" dirty="0">
                <a:latin typeface="Times New Roman" panose="02020603050405020304" pitchFamily="18" charset="0"/>
                <a:cs typeface="Times New Roman" panose="02020603050405020304" pitchFamily="18" charset="0"/>
              </a:rPr>
              <a:t>(5, 8)			(6, 4)</a:t>
            </a:r>
          </a:p>
          <a:p>
            <a:pPr marL="0" indent="0" algn="just">
              <a:lnSpc>
                <a:spcPct val="200000"/>
              </a:lnSpc>
              <a:spcBef>
                <a:spcPts val="0"/>
              </a:spcBef>
              <a:buNone/>
            </a:pPr>
            <a:r>
              <a:rPr lang="en-US" sz="2000" dirty="0">
                <a:latin typeface="Times New Roman" panose="02020603050405020304" pitchFamily="18" charset="0"/>
                <a:cs typeface="Times New Roman" panose="02020603050405020304" pitchFamily="18" charset="0"/>
              </a:rPr>
              <a:t>Clusters: C1: {A1, A4, And A8},  C2 :{ A3, A5, A6}, C3: {A2, A7}</a:t>
            </a:r>
          </a:p>
          <a:p>
            <a:endParaRPr lang="en-US" dirty="0"/>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spTree>
    <p:extLst>
      <p:ext uri="{BB962C8B-B14F-4D97-AF65-F5344CB8AC3E}">
        <p14:creationId xmlns:p14="http://schemas.microsoft.com/office/powerpoint/2010/main" val="7090948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lnSpc>
                <a:spcPct val="200000"/>
              </a:lnSpc>
              <a:spcBef>
                <a:spcPts val="0"/>
              </a:spcBef>
              <a:buNone/>
            </a:pPr>
            <a:r>
              <a:rPr lang="en-US" sz="2000" dirty="0">
                <a:latin typeface="Times New Roman" panose="02020603050405020304" pitchFamily="18" charset="0"/>
                <a:cs typeface="Times New Roman" panose="02020603050405020304" pitchFamily="18" charset="0"/>
              </a:rPr>
              <a:t>Next, we need to re-compute the new cluster centers (means). We do so, by taking the mean of all points in each cluster.</a:t>
            </a:r>
          </a:p>
          <a:p>
            <a:pPr marL="0" indent="0" algn="just" defTabSz="450850">
              <a:lnSpc>
                <a:spcPct val="200000"/>
              </a:lnSpc>
              <a:spcBef>
                <a:spcPts val="0"/>
              </a:spcBef>
              <a:buNone/>
            </a:pPr>
            <a:r>
              <a:rPr lang="en-US" sz="2000" dirty="0">
                <a:latin typeface="Times New Roman" panose="02020603050405020304" pitchFamily="18" charset="0"/>
                <a:cs typeface="Times New Roman" panose="02020603050405020304" pitchFamily="18" charset="0"/>
              </a:rPr>
              <a:t>•	For Cluster 1, we have(( 2+4+5)/3,(10+9+8)/3)=(3.66,9)</a:t>
            </a:r>
          </a:p>
          <a:p>
            <a:pPr marL="0" indent="0" algn="just" defTabSz="450850">
              <a:lnSpc>
                <a:spcPct val="200000"/>
              </a:lnSpc>
              <a:spcBef>
                <a:spcPts val="0"/>
              </a:spcBef>
              <a:buNone/>
            </a:pPr>
            <a:r>
              <a:rPr lang="en-US" sz="2000" dirty="0">
                <a:latin typeface="Times New Roman" panose="02020603050405020304" pitchFamily="18" charset="0"/>
                <a:cs typeface="Times New Roman" panose="02020603050405020304" pitchFamily="18" charset="0"/>
              </a:rPr>
              <a:t>•	For Cluster 2, we have ( (8+7+6)/3, (4+5+4)/3 ) = (7,4.33)</a:t>
            </a:r>
          </a:p>
          <a:p>
            <a:pPr marL="0" indent="0" algn="just" defTabSz="450850">
              <a:lnSpc>
                <a:spcPct val="200000"/>
              </a:lnSpc>
              <a:spcBef>
                <a:spcPts val="0"/>
              </a:spcBef>
              <a:buNone/>
            </a:pPr>
            <a:r>
              <a:rPr lang="en-US" sz="2000" dirty="0">
                <a:latin typeface="Times New Roman" panose="02020603050405020304" pitchFamily="18" charset="0"/>
                <a:cs typeface="Times New Roman" panose="02020603050405020304" pitchFamily="18" charset="0"/>
              </a:rPr>
              <a:t>•	For Cluster 3, we have ( (2+1)/2, (5+2)/2 ) = (1.5, 3.5)</a:t>
            </a:r>
          </a:p>
          <a:p>
            <a:pPr marL="0" indent="0" algn="just" defTabSz="450850">
              <a:lnSpc>
                <a:spcPct val="200000"/>
              </a:lnSpc>
              <a:spcBef>
                <a:spcPts val="0"/>
              </a:spcBef>
              <a:buNone/>
            </a:pPr>
            <a:r>
              <a:rPr lang="en-US" sz="2000" dirty="0">
                <a:latin typeface="Times New Roman" panose="02020603050405020304" pitchFamily="18" charset="0"/>
                <a:cs typeface="Times New Roman" panose="02020603050405020304" pitchFamily="18" charset="0"/>
              </a:rPr>
              <a:t>•	Now cluster centers are: A1 (3.66, 9), A4 (7, 4.33) and A7 (1.5, 3.5). </a:t>
            </a:r>
            <a:endParaRPr lang="en-IN" sz="2000" dirty="0">
              <a:latin typeface="Times New Roman" panose="02020603050405020304" pitchFamily="18" charset="0"/>
              <a:cs typeface="Times New Roman" panose="02020603050405020304" pitchFamily="18" charset="0"/>
            </a:endParaRPr>
          </a:p>
          <a:p>
            <a:pPr>
              <a:buNone/>
            </a:pPr>
            <a:endParaRPr lang="en-US" dirty="0"/>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spTree>
    <p:extLst>
      <p:ext uri="{BB962C8B-B14F-4D97-AF65-F5344CB8AC3E}">
        <p14:creationId xmlns:p14="http://schemas.microsoft.com/office/powerpoint/2010/main" val="5692740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836713"/>
            <a:ext cx="8229600" cy="4525963"/>
          </a:xfrm>
        </p:spPr>
        <p:txBody>
          <a:bodyPr>
            <a:normAutofit/>
          </a:bodyPr>
          <a:lstStyle/>
          <a:p>
            <a:r>
              <a:rPr lang="en-IN" sz="2000" b="1" dirty="0">
                <a:latin typeface="Times" pitchFamily="18" charset="0"/>
              </a:rPr>
              <a:t>Iteration 4</a:t>
            </a:r>
            <a:endParaRPr lang="en-US" sz="2000" b="1" dirty="0">
              <a:latin typeface="Times" pitchFamily="18" charset="0"/>
            </a:endParaRPr>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Problems on K Means Clustering </a:t>
            </a:r>
            <a:r>
              <a:rPr lang="en-US" b="1" dirty="0" smtClean="0"/>
              <a:t/>
            </a:r>
            <a:br>
              <a:rPr lang="en-US" b="1" dirty="0" smtClean="0"/>
            </a:br>
            <a:endParaRPr lang="en-US" dirty="0"/>
          </a:p>
        </p:txBody>
      </p:sp>
      <p:graphicFrame>
        <p:nvGraphicFramePr>
          <p:cNvPr id="5" name="Table 4">
            <a:extLst>
              <a:ext uri="{FF2B5EF4-FFF2-40B4-BE49-F238E27FC236}">
                <a16:creationId xmlns:a16="http://schemas.microsoft.com/office/drawing/2014/main" xmlns="" id="{F8FB645F-A4EE-4B27-9DC5-B0A26F344EBA}"/>
              </a:ext>
            </a:extLst>
          </p:cNvPr>
          <p:cNvGraphicFramePr>
            <a:graphicFrameLocks noGrp="1"/>
          </p:cNvGraphicFramePr>
          <p:nvPr>
            <p:extLst/>
          </p:nvPr>
        </p:nvGraphicFramePr>
        <p:xfrm>
          <a:off x="3143673" y="1474440"/>
          <a:ext cx="6892625" cy="4114800"/>
        </p:xfrm>
        <a:graphic>
          <a:graphicData uri="http://schemas.openxmlformats.org/drawingml/2006/table">
            <a:tbl>
              <a:tblPr firstRow="1" firstCol="1" lastRow="1" lastCol="1" bandRow="1" bandCol="1">
                <a:tableStyleId>{5C22544A-7EE6-4342-B048-85BDC9FD1C3A}</a:tableStyleId>
              </a:tblPr>
              <a:tblGrid>
                <a:gridCol w="435070">
                  <a:extLst>
                    <a:ext uri="{9D8B030D-6E8A-4147-A177-3AD203B41FA5}">
                      <a16:colId xmlns:a16="http://schemas.microsoft.com/office/drawing/2014/main" xmlns="" val="1561120409"/>
                    </a:ext>
                  </a:extLst>
                </a:gridCol>
                <a:gridCol w="1081837">
                  <a:extLst>
                    <a:ext uri="{9D8B030D-6E8A-4147-A177-3AD203B41FA5}">
                      <a16:colId xmlns:a16="http://schemas.microsoft.com/office/drawing/2014/main" xmlns="" val="3875522020"/>
                    </a:ext>
                  </a:extLst>
                </a:gridCol>
                <a:gridCol w="1391600">
                  <a:extLst>
                    <a:ext uri="{9D8B030D-6E8A-4147-A177-3AD203B41FA5}">
                      <a16:colId xmlns:a16="http://schemas.microsoft.com/office/drawing/2014/main" xmlns="" val="3468333849"/>
                    </a:ext>
                  </a:extLst>
                </a:gridCol>
                <a:gridCol w="1391600">
                  <a:extLst>
                    <a:ext uri="{9D8B030D-6E8A-4147-A177-3AD203B41FA5}">
                      <a16:colId xmlns:a16="http://schemas.microsoft.com/office/drawing/2014/main" xmlns="" val="270543291"/>
                    </a:ext>
                  </a:extLst>
                </a:gridCol>
                <a:gridCol w="1372922">
                  <a:extLst>
                    <a:ext uri="{9D8B030D-6E8A-4147-A177-3AD203B41FA5}">
                      <a16:colId xmlns:a16="http://schemas.microsoft.com/office/drawing/2014/main" xmlns="" val="2829247749"/>
                    </a:ext>
                  </a:extLst>
                </a:gridCol>
                <a:gridCol w="1219596">
                  <a:extLst>
                    <a:ext uri="{9D8B030D-6E8A-4147-A177-3AD203B41FA5}">
                      <a16:colId xmlns:a16="http://schemas.microsoft.com/office/drawing/2014/main" xmlns="" val="1399267628"/>
                    </a:ext>
                  </a:extLst>
                </a:gridCol>
              </a:tblGrid>
              <a:tr h="381642">
                <a:tc>
                  <a:txBody>
                    <a:bodyPr/>
                    <a:lstStyle/>
                    <a:p>
                      <a:pPr algn="just">
                        <a:lnSpc>
                          <a:spcPct val="150000"/>
                        </a:lnSpc>
                        <a:spcAft>
                          <a:spcPts val="0"/>
                        </a:spcAft>
                      </a:pPr>
                      <a:r>
                        <a:rPr lang="en-IN"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(3.66,9)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a:effectLst/>
                          <a:latin typeface="Times New Roman" panose="02020603050405020304" pitchFamily="18" charset="0"/>
                          <a:cs typeface="Times New Roman" panose="02020603050405020304" pitchFamily="18" charset="0"/>
                        </a:rPr>
                        <a:t>(7,4.33)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a:effectLst/>
                          <a:latin typeface="Times New Roman" panose="02020603050405020304" pitchFamily="18" charset="0"/>
                          <a:cs typeface="Times New Roman" panose="02020603050405020304" pitchFamily="18" charset="0"/>
                        </a:rPr>
                        <a:t>(1.5,3.5)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77388189"/>
                  </a:ext>
                </a:extLst>
              </a:tr>
              <a:tr h="381642">
                <a:tc>
                  <a:txBody>
                    <a:bodyPr/>
                    <a:lstStyle/>
                    <a:p>
                      <a:pPr algn="just">
                        <a:lnSpc>
                          <a:spcPct val="150000"/>
                        </a:lnSpc>
                        <a:spcAft>
                          <a:spcPts val="0"/>
                        </a:spcAft>
                      </a:pPr>
                      <a:r>
                        <a:rPr lang="en-IN"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Point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Dist Mean 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Dist Mean 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Dist Mean 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Cluster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1785710797"/>
                  </a:ext>
                </a:extLst>
              </a:tr>
              <a:tr h="381642">
                <a:tc>
                  <a:txBody>
                    <a:bodyPr/>
                    <a:lstStyle/>
                    <a:p>
                      <a:pPr algn="just">
                        <a:lnSpc>
                          <a:spcPct val="150000"/>
                        </a:lnSpc>
                        <a:spcAft>
                          <a:spcPts val="0"/>
                        </a:spcAft>
                      </a:pPr>
                      <a:r>
                        <a:rPr lang="en-IN" sz="1800">
                          <a:effectLst/>
                          <a:latin typeface="Times New Roman" panose="02020603050405020304" pitchFamily="18" charset="0"/>
                          <a:cs typeface="Times New Roman" panose="02020603050405020304" pitchFamily="18" charset="0"/>
                        </a:rPr>
                        <a:t>A1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(2, 10)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2.66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10.67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428377866"/>
                  </a:ext>
                </a:extLst>
              </a:tr>
              <a:tr h="381642">
                <a:tc>
                  <a:txBody>
                    <a:bodyPr/>
                    <a:lstStyle/>
                    <a:p>
                      <a:pPr algn="just">
                        <a:lnSpc>
                          <a:spcPct val="150000"/>
                        </a:lnSpc>
                        <a:spcAft>
                          <a:spcPts val="0"/>
                        </a:spcAft>
                      </a:pPr>
                      <a:r>
                        <a:rPr lang="en-IN" sz="1800">
                          <a:effectLst/>
                          <a:latin typeface="Times New Roman" panose="02020603050405020304" pitchFamily="18" charset="0"/>
                          <a:cs typeface="Times New Roman" panose="02020603050405020304" pitchFamily="18" charset="0"/>
                        </a:rPr>
                        <a:t>A2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(2, 5)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5.66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5.66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114490196"/>
                  </a:ext>
                </a:extLst>
              </a:tr>
              <a:tr h="381642">
                <a:tc>
                  <a:txBody>
                    <a:bodyPr/>
                    <a:lstStyle/>
                    <a:p>
                      <a:pPr algn="just">
                        <a:lnSpc>
                          <a:spcPct val="150000"/>
                        </a:lnSpc>
                        <a:spcAft>
                          <a:spcPts val="0"/>
                        </a:spcAft>
                      </a:pPr>
                      <a:r>
                        <a:rPr lang="en-IN" sz="1800">
                          <a:effectLst/>
                          <a:latin typeface="Times New Roman" panose="02020603050405020304" pitchFamily="18" charset="0"/>
                          <a:cs typeface="Times New Roman" panose="02020603050405020304" pitchFamily="18" charset="0"/>
                        </a:rPr>
                        <a:t>A3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(8, 4)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9.34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1.33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760230140"/>
                  </a:ext>
                </a:extLst>
              </a:tr>
              <a:tr h="381642">
                <a:tc>
                  <a:txBody>
                    <a:bodyPr/>
                    <a:lstStyle/>
                    <a:p>
                      <a:pPr algn="just">
                        <a:lnSpc>
                          <a:spcPct val="150000"/>
                        </a:lnSpc>
                        <a:spcAft>
                          <a:spcPts val="0"/>
                        </a:spcAft>
                      </a:pPr>
                      <a:r>
                        <a:rPr lang="en-IN" sz="1800">
                          <a:effectLst/>
                          <a:latin typeface="Times New Roman" panose="02020603050405020304" pitchFamily="18" charset="0"/>
                          <a:cs typeface="Times New Roman" panose="02020603050405020304" pitchFamily="18" charset="0"/>
                        </a:rPr>
                        <a:t>A4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(5, 8)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2.34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5.66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961081216"/>
                  </a:ext>
                </a:extLst>
              </a:tr>
              <a:tr h="381642">
                <a:tc>
                  <a:txBody>
                    <a:bodyPr/>
                    <a:lstStyle/>
                    <a:p>
                      <a:pPr algn="just">
                        <a:lnSpc>
                          <a:spcPct val="150000"/>
                        </a:lnSpc>
                        <a:spcAft>
                          <a:spcPts val="0"/>
                        </a:spcAft>
                      </a:pPr>
                      <a:r>
                        <a:rPr lang="en-IN" sz="1800">
                          <a:effectLst/>
                          <a:latin typeface="Times New Roman" panose="02020603050405020304" pitchFamily="18" charset="0"/>
                          <a:cs typeface="Times New Roman" panose="02020603050405020304" pitchFamily="18" charset="0"/>
                        </a:rPr>
                        <a:t>A5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(7, 5)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7.34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.66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975512543"/>
                  </a:ext>
                </a:extLst>
              </a:tr>
              <a:tr h="381642">
                <a:tc>
                  <a:txBody>
                    <a:bodyPr/>
                    <a:lstStyle/>
                    <a:p>
                      <a:pPr algn="just">
                        <a:lnSpc>
                          <a:spcPct val="150000"/>
                        </a:lnSpc>
                        <a:spcAft>
                          <a:spcPts val="0"/>
                        </a:spcAft>
                      </a:pPr>
                      <a:r>
                        <a:rPr lang="en-IN" sz="1800">
                          <a:effectLst/>
                          <a:latin typeface="Times New Roman" panose="02020603050405020304" pitchFamily="18" charset="0"/>
                          <a:cs typeface="Times New Roman" panose="02020603050405020304" pitchFamily="18" charset="0"/>
                        </a:rPr>
                        <a:t>A6</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(6, 4)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7.34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1.33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5.5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09295462"/>
                  </a:ext>
                </a:extLst>
              </a:tr>
              <a:tr h="381642">
                <a:tc>
                  <a:txBody>
                    <a:bodyPr/>
                    <a:lstStyle/>
                    <a:p>
                      <a:pPr algn="just">
                        <a:lnSpc>
                          <a:spcPct val="150000"/>
                        </a:lnSpc>
                        <a:spcAft>
                          <a:spcPts val="0"/>
                        </a:spcAft>
                      </a:pPr>
                      <a:r>
                        <a:rPr lang="en-IN" sz="1800">
                          <a:effectLst/>
                          <a:latin typeface="Times New Roman" panose="02020603050405020304" pitchFamily="18" charset="0"/>
                          <a:cs typeface="Times New Roman" panose="02020603050405020304" pitchFamily="18" charset="0"/>
                        </a:rPr>
                        <a:t>A7</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(1, 2)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9.66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8.33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3856867413"/>
                  </a:ext>
                </a:extLst>
              </a:tr>
              <a:tr h="381642">
                <a:tc>
                  <a:txBody>
                    <a:bodyPr/>
                    <a:lstStyle/>
                    <a:p>
                      <a:pPr algn="just">
                        <a:lnSpc>
                          <a:spcPct val="150000"/>
                        </a:lnSpc>
                        <a:spcAft>
                          <a:spcPts val="0"/>
                        </a:spcAft>
                      </a:pPr>
                      <a:r>
                        <a:rPr lang="en-IN" sz="1800">
                          <a:effectLst/>
                          <a:latin typeface="Times New Roman" panose="02020603050405020304" pitchFamily="18" charset="0"/>
                          <a:cs typeface="Times New Roman" panose="02020603050405020304" pitchFamily="18" charset="0"/>
                        </a:rPr>
                        <a:t>A8</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800" dirty="0">
                          <a:solidFill>
                            <a:schemeClr val="tx1"/>
                          </a:solidFill>
                          <a:effectLst/>
                          <a:latin typeface="Times New Roman" panose="02020603050405020304" pitchFamily="18" charset="0"/>
                          <a:cs typeface="Times New Roman" panose="02020603050405020304" pitchFamily="18" charset="0"/>
                        </a:rPr>
                        <a:t>(4, 9)</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solidFill>
                            <a:schemeClr val="tx1"/>
                          </a:solidFill>
                          <a:effectLst/>
                          <a:latin typeface="Times New Roman" panose="02020603050405020304" pitchFamily="18" charset="0"/>
                          <a:cs typeface="Times New Roman" panose="02020603050405020304" pitchFamily="18" charset="0"/>
                        </a:rPr>
                        <a:t>0.34</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solidFill>
                            <a:schemeClr val="tx1"/>
                          </a:solidFill>
                          <a:effectLst/>
                          <a:latin typeface="Times New Roman" panose="02020603050405020304" pitchFamily="18" charset="0"/>
                          <a:cs typeface="Times New Roman" panose="02020603050405020304" pitchFamily="18" charset="0"/>
                        </a:rPr>
                        <a:t>9.66</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50000"/>
                        </a:lnSpc>
                        <a:spcAft>
                          <a:spcPts val="0"/>
                        </a:spcAft>
                      </a:pPr>
                      <a:r>
                        <a:rPr lang="en-IN" sz="1800" dirty="0">
                          <a:solidFill>
                            <a:schemeClr val="tx1"/>
                          </a:solidFill>
                          <a:effectLst/>
                          <a:latin typeface="Times New Roman" panose="02020603050405020304" pitchFamily="18" charset="0"/>
                          <a:cs typeface="Times New Roman" panose="02020603050405020304" pitchFamily="18" charset="0"/>
                        </a:rPr>
                        <a:t>5.5</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tx2">
                        <a:lumMod val="40000"/>
                        <a:lumOff val="60000"/>
                      </a:schemeClr>
                    </a:solidFill>
                  </a:tcPr>
                </a:tc>
                <a:tc>
                  <a:txBody>
                    <a:bodyPr/>
                    <a:lstStyle/>
                    <a:p>
                      <a:pPr algn="ctr">
                        <a:lnSpc>
                          <a:spcPct val="150000"/>
                        </a:lnSpc>
                        <a:spcAft>
                          <a:spcPts val="0"/>
                        </a:spcAft>
                      </a:pPr>
                      <a:r>
                        <a:rPr lang="en-IN" sz="1800" dirty="0">
                          <a:effectLs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xmlns="" val="1520961067"/>
                  </a:ext>
                </a:extLst>
              </a:tr>
            </a:tbl>
          </a:graphicData>
        </a:graphic>
      </p:graphicFrame>
      <p:sp>
        <p:nvSpPr>
          <p:cNvPr id="6" name="Rectangle 5"/>
          <p:cNvSpPr/>
          <p:nvPr/>
        </p:nvSpPr>
        <p:spPr>
          <a:xfrm>
            <a:off x="2495600" y="4725144"/>
            <a:ext cx="7632848" cy="1708160"/>
          </a:xfrm>
          <a:prstGeom prst="rect">
            <a:avLst/>
          </a:prstGeom>
        </p:spPr>
        <p:txBody>
          <a:bodyPr wrap="square">
            <a:spAutoFit/>
          </a:bodyPr>
          <a:lstStyle/>
          <a:p>
            <a:pPr algn="just">
              <a:lnSpc>
                <a:spcPct val="150000"/>
              </a:lnSpc>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Arial" pitchFamily="34" charset="0"/>
              <a:buChar char="•"/>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Arial"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The means do not change anymore. Finally we get </a:t>
            </a:r>
          </a:p>
          <a:p>
            <a:pPr algn="just">
              <a:spcAft>
                <a:spcPts val="800"/>
              </a:spcAft>
              <a:buFont typeface="Arial"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Clusters: C1: {A1, A4, and A8},   C2 :{ A3, A5, A6}   C3: {A2, A7}</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3770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268761"/>
            <a:ext cx="8229600" cy="4525963"/>
          </a:xfrm>
        </p:spPr>
        <p:txBody>
          <a:bodyPr>
            <a:normAutofit/>
          </a:bodyPr>
          <a:lstStyle/>
          <a:p>
            <a:pPr algn="just" fontAlgn="base">
              <a:lnSpc>
                <a:spcPct val="150000"/>
              </a:lnSpc>
            </a:pPr>
            <a:r>
              <a:rPr lang="en-US" sz="2000" dirty="0">
                <a:latin typeface="Times New Roman" pitchFamily="18" charset="0"/>
                <a:cs typeface="Times New Roman" pitchFamily="18" charset="0"/>
              </a:rPr>
              <a:t>K-</a:t>
            </a:r>
            <a:r>
              <a:rPr lang="en-US" sz="2000" dirty="0" err="1">
                <a:latin typeface="Times New Roman" pitchFamily="18" charset="0"/>
                <a:cs typeface="Times New Roman" pitchFamily="18" charset="0"/>
              </a:rPr>
              <a:t>Medoids</a:t>
            </a:r>
            <a:r>
              <a:rPr lang="en-US" sz="2000" dirty="0">
                <a:latin typeface="Times New Roman" pitchFamily="18" charset="0"/>
                <a:cs typeface="Times New Roman" pitchFamily="18" charset="0"/>
              </a:rPr>
              <a:t> (also called as Partitioning Around </a:t>
            </a:r>
            <a:r>
              <a:rPr lang="en-US" sz="2000" dirty="0" err="1">
                <a:latin typeface="Times New Roman" pitchFamily="18" charset="0"/>
                <a:cs typeface="Times New Roman" pitchFamily="18" charset="0"/>
              </a:rPr>
              <a:t>Medoid</a:t>
            </a:r>
            <a:r>
              <a:rPr lang="en-US" sz="2000" dirty="0">
                <a:latin typeface="Times New Roman" pitchFamily="18" charset="0"/>
                <a:cs typeface="Times New Roman" pitchFamily="18" charset="0"/>
              </a:rPr>
              <a:t>) algorithm was proposed in 1987 by Kaufman and </a:t>
            </a:r>
            <a:r>
              <a:rPr lang="en-US" sz="2000" dirty="0" err="1">
                <a:latin typeface="Times New Roman" pitchFamily="18" charset="0"/>
                <a:cs typeface="Times New Roman" pitchFamily="18" charset="0"/>
              </a:rPr>
              <a:t>Rousseeuw</a:t>
            </a:r>
            <a:r>
              <a:rPr lang="en-US" sz="2000" dirty="0">
                <a:latin typeface="Times New Roman" pitchFamily="18" charset="0"/>
                <a:cs typeface="Times New Roman" pitchFamily="18" charset="0"/>
              </a:rPr>
              <a:t>. </a:t>
            </a:r>
          </a:p>
          <a:p>
            <a:pPr algn="just" fontAlgn="base">
              <a:lnSpc>
                <a:spcPct val="150000"/>
              </a:lnSpc>
            </a:pPr>
            <a:r>
              <a:rPr lang="en-US" sz="2000" dirty="0">
                <a:latin typeface="Times New Roman" pitchFamily="18" charset="0"/>
                <a:cs typeface="Times New Roman" pitchFamily="18" charset="0"/>
              </a:rPr>
              <a:t>A </a:t>
            </a:r>
            <a:r>
              <a:rPr lang="en-US" sz="2000" dirty="0" err="1">
                <a:latin typeface="Times New Roman" pitchFamily="18" charset="0"/>
                <a:cs typeface="Times New Roman" pitchFamily="18" charset="0"/>
              </a:rPr>
              <a:t>medoid</a:t>
            </a:r>
            <a:r>
              <a:rPr lang="en-US" sz="2000" dirty="0">
                <a:latin typeface="Times New Roman" pitchFamily="18" charset="0"/>
                <a:cs typeface="Times New Roman" pitchFamily="18" charset="0"/>
              </a:rPr>
              <a:t> can be defined as the point in the cluster, whose dissimilarities with all the other points in the cluster is minimum.</a:t>
            </a:r>
          </a:p>
          <a:p>
            <a:pPr algn="just" fontAlgn="base">
              <a:lnSpc>
                <a:spcPct val="150000"/>
              </a:lnSpc>
            </a:pPr>
            <a:r>
              <a:rPr lang="en-US" sz="2000" dirty="0">
                <a:latin typeface="Times New Roman" pitchFamily="18" charset="0"/>
                <a:cs typeface="Times New Roman" pitchFamily="18" charset="0"/>
              </a:rPr>
              <a:t>The dissimilarity of the </a:t>
            </a:r>
            <a:r>
              <a:rPr lang="en-US" sz="2000" dirty="0" err="1">
                <a:latin typeface="Times New Roman" pitchFamily="18" charset="0"/>
                <a:cs typeface="Times New Roman" pitchFamily="18" charset="0"/>
              </a:rPr>
              <a:t>medoid</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Ci</a:t>
            </a:r>
            <a:r>
              <a:rPr lang="en-US" sz="2000" dirty="0">
                <a:latin typeface="Times New Roman" pitchFamily="18" charset="0"/>
                <a:cs typeface="Times New Roman" pitchFamily="18" charset="0"/>
              </a:rPr>
              <a:t>) and object(Pi) is calculated by using</a:t>
            </a:r>
          </a:p>
          <a:p>
            <a:pPr algn="just" fontAlgn="base">
              <a:lnSpc>
                <a:spcPct val="150000"/>
              </a:lnSpc>
              <a:buNone/>
            </a:pPr>
            <a:r>
              <a:rPr lang="en-US" sz="2000" dirty="0">
                <a:latin typeface="Times New Roman" pitchFamily="18" charset="0"/>
                <a:cs typeface="Times New Roman" pitchFamily="18" charset="0"/>
              </a:rPr>
              <a:t>                                               E = |Pi - </a:t>
            </a:r>
            <a:r>
              <a:rPr lang="en-US" sz="2000" dirty="0" err="1">
                <a:latin typeface="Times New Roman" pitchFamily="18" charset="0"/>
                <a:cs typeface="Times New Roman" pitchFamily="18" charset="0"/>
              </a:rPr>
              <a:t>Ci</a:t>
            </a:r>
            <a:r>
              <a:rPr lang="en-US" sz="2000" dirty="0">
                <a:latin typeface="Times New Roman" pitchFamily="18" charset="0"/>
                <a:cs typeface="Times New Roman" pitchFamily="18" charset="0"/>
              </a:rPr>
              <a:t>|</a:t>
            </a:r>
          </a:p>
          <a:p>
            <a:pPr algn="just" fontAlgn="base">
              <a:lnSpc>
                <a:spcPct val="150000"/>
              </a:lnSpc>
              <a:buNone/>
            </a:pPr>
            <a:r>
              <a:rPr lang="en-US" sz="2000" i="1" dirty="0">
                <a:latin typeface="Times New Roman" pitchFamily="18" charset="0"/>
                <a:cs typeface="Times New Roman" pitchFamily="18" charset="0"/>
              </a:rPr>
              <a:t>The cost in K-</a:t>
            </a:r>
            <a:r>
              <a:rPr lang="en-US" sz="2000" i="1" dirty="0" err="1">
                <a:latin typeface="Times New Roman" pitchFamily="18" charset="0"/>
                <a:cs typeface="Times New Roman" pitchFamily="18" charset="0"/>
              </a:rPr>
              <a:t>Medoids</a:t>
            </a:r>
            <a:r>
              <a:rPr lang="en-US" sz="2000" i="1" dirty="0">
                <a:latin typeface="Times New Roman" pitchFamily="18" charset="0"/>
                <a:cs typeface="Times New Roman" pitchFamily="18" charset="0"/>
              </a:rPr>
              <a:t> algorithm is given as</a:t>
            </a:r>
          </a:p>
          <a:p>
            <a:endParaRPr lang="en-US" dirty="0"/>
          </a:p>
        </p:txBody>
      </p:sp>
      <p:sp>
        <p:nvSpPr>
          <p:cNvPr id="72706" name="AutoShape 2" descr="$$c = \sum_{Ci}\sum_{Pi{\in}Ci}|Pi - C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2708" name="AutoShape 4" descr="$$c = \sum_{Ci}\sum_{Pi{\in}Ci}|Pi - C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2709" name="Picture 5"/>
          <p:cNvPicPr>
            <a:picLocks noChangeAspect="1" noChangeArrowheads="1"/>
          </p:cNvPicPr>
          <p:nvPr/>
        </p:nvPicPr>
        <p:blipFill>
          <a:blip r:embed="rId2" cstate="print"/>
          <a:srcRect/>
          <a:stretch>
            <a:fillRect/>
          </a:stretch>
        </p:blipFill>
        <p:spPr bwMode="auto">
          <a:xfrm>
            <a:off x="4367808" y="4941169"/>
            <a:ext cx="3456384" cy="1071351"/>
          </a:xfrm>
          <a:prstGeom prst="rect">
            <a:avLst/>
          </a:prstGeom>
          <a:noFill/>
          <a:ln w="9525">
            <a:noFill/>
            <a:miter lim="800000"/>
            <a:headEnd/>
            <a:tailEnd/>
          </a:ln>
        </p:spPr>
      </p:pic>
    </p:spTree>
    <p:extLst>
      <p:ext uri="{BB962C8B-B14F-4D97-AF65-F5344CB8AC3E}">
        <p14:creationId xmlns:p14="http://schemas.microsoft.com/office/powerpoint/2010/main" val="2066033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a:buNone/>
            </a:pPr>
            <a:r>
              <a:rPr lang="en-US" sz="2400" b="1" dirty="0">
                <a:latin typeface="Times New Roman" pitchFamily="18" charset="0"/>
                <a:cs typeface="Times New Roman" pitchFamily="18" charset="0"/>
              </a:rPr>
              <a:t>Algorithm:</a:t>
            </a:r>
          </a:p>
          <a:p>
            <a:pPr marL="457200" indent="-457200">
              <a:lnSpc>
                <a:spcPct val="160000"/>
              </a:lnSpc>
              <a:buAutoNum type="arabicPeriod"/>
            </a:pPr>
            <a:r>
              <a:rPr lang="en-US" sz="2400" dirty="0">
                <a:latin typeface="Times New Roman" pitchFamily="18" charset="0"/>
                <a:cs typeface="Times New Roman" pitchFamily="18" charset="0"/>
              </a:rPr>
              <a:t>Initialize: select k random points out of the n data points as the </a:t>
            </a:r>
            <a:r>
              <a:rPr lang="en-US" sz="2400" dirty="0" err="1">
                <a:latin typeface="Times New Roman" pitchFamily="18" charset="0"/>
                <a:cs typeface="Times New Roman" pitchFamily="18" charset="0"/>
              </a:rPr>
              <a:t>medoids</a:t>
            </a:r>
            <a:r>
              <a:rPr lang="en-US" sz="2400" dirty="0">
                <a:latin typeface="Times New Roman" pitchFamily="18" charset="0"/>
                <a:cs typeface="Times New Roman" pitchFamily="18" charset="0"/>
              </a:rPr>
              <a:t>.</a:t>
            </a:r>
          </a:p>
          <a:p>
            <a:pPr marL="457200" indent="-457200">
              <a:lnSpc>
                <a:spcPct val="160000"/>
              </a:lnSpc>
              <a:buAutoNum type="arabicPeriod"/>
            </a:pPr>
            <a:r>
              <a:rPr lang="en-US" sz="2400" dirty="0">
                <a:latin typeface="Times New Roman" pitchFamily="18" charset="0"/>
                <a:cs typeface="Times New Roman" pitchFamily="18" charset="0"/>
              </a:rPr>
              <a:t>Associate each data point to the closest </a:t>
            </a:r>
            <a:r>
              <a:rPr lang="en-US" sz="2400" dirty="0" err="1">
                <a:latin typeface="Times New Roman" pitchFamily="18" charset="0"/>
                <a:cs typeface="Times New Roman" pitchFamily="18" charset="0"/>
              </a:rPr>
              <a:t>medoid</a:t>
            </a:r>
            <a:r>
              <a:rPr lang="en-US" sz="2400" dirty="0">
                <a:latin typeface="Times New Roman" pitchFamily="18" charset="0"/>
                <a:cs typeface="Times New Roman" pitchFamily="18" charset="0"/>
              </a:rPr>
              <a:t> by using any common distance metric methods.</a:t>
            </a:r>
          </a:p>
          <a:p>
            <a:pPr marL="457200" indent="-457200">
              <a:lnSpc>
                <a:spcPct val="160000"/>
              </a:lnSpc>
              <a:buAutoNum type="arabicPeriod"/>
            </a:pPr>
            <a:r>
              <a:rPr lang="en-US" sz="2400" dirty="0">
                <a:latin typeface="Times New Roman" pitchFamily="18" charset="0"/>
                <a:cs typeface="Times New Roman" pitchFamily="18" charset="0"/>
              </a:rPr>
              <a:t>While the cost decreases:</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        For each </a:t>
            </a:r>
            <a:r>
              <a:rPr lang="en-US" sz="2400" dirty="0" err="1">
                <a:latin typeface="Times New Roman" pitchFamily="18" charset="0"/>
                <a:cs typeface="Times New Roman" pitchFamily="18" charset="0"/>
              </a:rPr>
              <a:t>medoid</a:t>
            </a:r>
            <a:r>
              <a:rPr lang="en-US" sz="2400" dirty="0">
                <a:latin typeface="Times New Roman" pitchFamily="18" charset="0"/>
                <a:cs typeface="Times New Roman" pitchFamily="18" charset="0"/>
              </a:rPr>
              <a:t> m, for each data o point which is not a </a:t>
            </a:r>
            <a:r>
              <a:rPr lang="en-US" sz="2400" dirty="0" err="1">
                <a:latin typeface="Times New Roman" pitchFamily="18" charset="0"/>
                <a:cs typeface="Times New Roman" pitchFamily="18" charset="0"/>
              </a:rPr>
              <a:t>medoid</a:t>
            </a:r>
            <a:r>
              <a:rPr lang="en-US" sz="2400" dirty="0">
                <a:latin typeface="Times New Roman" pitchFamily="18" charset="0"/>
                <a:cs typeface="Times New Roman" pitchFamily="18" charset="0"/>
              </a:rPr>
              <a:t>:</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                1. Swap m and o, associate each data point to the closest </a:t>
            </a:r>
            <a:r>
              <a:rPr lang="en-US" sz="2400" dirty="0" err="1">
                <a:latin typeface="Times New Roman" pitchFamily="18" charset="0"/>
                <a:cs typeface="Times New Roman" pitchFamily="18" charset="0"/>
              </a:rPr>
              <a:t>medoid</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recompute</a:t>
            </a:r>
            <a:r>
              <a:rPr lang="en-US" sz="2400" dirty="0">
                <a:latin typeface="Times New Roman" pitchFamily="18" charset="0"/>
                <a:cs typeface="Times New Roman" pitchFamily="18" charset="0"/>
              </a:rPr>
              <a:t> the cost.</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                2. If the total cost is more than that in the previous step, undo the swap.</a:t>
            </a:r>
            <a:endParaRPr lang="en-US" sz="2400" dirty="0">
              <a:latin typeface="Times New Roman" pitchFamily="18" charset="0"/>
              <a:cs typeface="Times New Roman" pitchFamily="18" charset="0"/>
            </a:endParaRPr>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endParaRPr lang="en-US" sz="32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31544541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1124744"/>
            <a:ext cx="8229600" cy="5256584"/>
          </a:xfrm>
        </p:spPr>
        <p:txBody>
          <a:bodyPr>
            <a:normAutofit fontScale="92500" lnSpcReduction="10000"/>
          </a:bodyPr>
          <a:lstStyle/>
          <a:p>
            <a:pPr>
              <a:lnSpc>
                <a:spcPct val="150000"/>
              </a:lnSpc>
              <a:buNone/>
            </a:pPr>
            <a:r>
              <a:rPr lang="en-IN" sz="2000" b="1" dirty="0">
                <a:latin typeface="Times" pitchFamily="18" charset="0"/>
              </a:rPr>
              <a:t>STEPS to be followed</a:t>
            </a:r>
          </a:p>
          <a:p>
            <a:pPr marL="514350" indent="-514350" algn="just">
              <a:lnSpc>
                <a:spcPct val="150000"/>
              </a:lnSpc>
              <a:buFont typeface="+mj-lt"/>
              <a:buAutoNum type="arabicPeriod"/>
            </a:pPr>
            <a:r>
              <a:rPr lang="en-IN" sz="2000" dirty="0">
                <a:latin typeface="Times" pitchFamily="18" charset="0"/>
              </a:rPr>
              <a:t>We first select the 2 Medoids randomly </a:t>
            </a:r>
          </a:p>
          <a:p>
            <a:pPr marL="514350" indent="-514350" algn="just">
              <a:lnSpc>
                <a:spcPct val="150000"/>
              </a:lnSpc>
              <a:buFont typeface="+mj-lt"/>
              <a:buAutoNum type="arabicPeriod"/>
            </a:pPr>
            <a:r>
              <a:rPr lang="en-IN" sz="2000" dirty="0">
                <a:latin typeface="Times" pitchFamily="18" charset="0"/>
              </a:rPr>
              <a:t>We calculate the distance </a:t>
            </a:r>
            <a:r>
              <a:rPr lang="en-IN" sz="2000" dirty="0" err="1">
                <a:latin typeface="Times" pitchFamily="18" charset="0"/>
              </a:rPr>
              <a:t>blw</a:t>
            </a:r>
            <a:r>
              <a:rPr lang="en-IN" sz="2000" dirty="0">
                <a:latin typeface="Times" pitchFamily="18" charset="0"/>
              </a:rPr>
              <a:t> the rest of the data points &amp; both Medoids</a:t>
            </a:r>
          </a:p>
          <a:p>
            <a:pPr marL="514350" indent="-514350" algn="just">
              <a:lnSpc>
                <a:spcPct val="150000"/>
              </a:lnSpc>
              <a:buFont typeface="+mj-lt"/>
              <a:buAutoNum type="arabicPeriod"/>
            </a:pPr>
            <a:r>
              <a:rPr lang="en-IN" sz="2000" dirty="0">
                <a:latin typeface="Times" pitchFamily="18" charset="0"/>
              </a:rPr>
              <a:t>We calculate the total cost involved in forming the cluster using the medoids</a:t>
            </a:r>
          </a:p>
          <a:p>
            <a:pPr marL="514350" indent="-514350" algn="just">
              <a:lnSpc>
                <a:spcPct val="150000"/>
              </a:lnSpc>
              <a:buFont typeface="+mj-lt"/>
              <a:buAutoNum type="arabicPeriod"/>
            </a:pPr>
            <a:r>
              <a:rPr lang="en-IN" sz="2000" dirty="0">
                <a:latin typeface="Times" pitchFamily="18" charset="0"/>
              </a:rPr>
              <a:t>We again choose some other medoids and repeat step1 and step2 if we don't get a better cost we will stop or we can even proceed with other data points and see if we could get a better cluster with better cost</a:t>
            </a:r>
          </a:p>
          <a:p>
            <a:pPr marL="514350" indent="-514350" algn="ctr">
              <a:lnSpc>
                <a:spcPct val="150000"/>
              </a:lnSpc>
              <a:buNone/>
            </a:pPr>
            <a:r>
              <a:rPr lang="en-IN" sz="2000" dirty="0">
                <a:latin typeface="Times" pitchFamily="18" charset="0"/>
              </a:rPr>
              <a:t>Manhattan Distance</a:t>
            </a:r>
          </a:p>
          <a:p>
            <a:pPr marL="514350" indent="-514350" algn="ctr">
              <a:lnSpc>
                <a:spcPct val="150000"/>
              </a:lnSpc>
              <a:buNone/>
            </a:pPr>
            <a:r>
              <a:rPr lang="en-IN" sz="2000" dirty="0">
                <a:latin typeface="Times" pitchFamily="18" charset="0"/>
              </a:rPr>
              <a:t>(x1,y1) &amp; (x2,y2)</a:t>
            </a:r>
          </a:p>
          <a:p>
            <a:pPr marL="514350" indent="-514350" algn="ctr">
              <a:lnSpc>
                <a:spcPct val="150000"/>
              </a:lnSpc>
              <a:buNone/>
            </a:pPr>
            <a:r>
              <a:rPr lang="en-IN" sz="2000" dirty="0">
                <a:latin typeface="Times" pitchFamily="18" charset="0"/>
              </a:rPr>
              <a:t>|x1-x2| +|y1-y2|</a:t>
            </a:r>
          </a:p>
          <a:p>
            <a:pPr marL="514350" indent="-514350">
              <a:lnSpc>
                <a:spcPct val="150000"/>
              </a:lnSpc>
              <a:buFont typeface="+mj-lt"/>
              <a:buAutoNum type="arabicPeriod"/>
            </a:pPr>
            <a:endParaRPr lang="en-IN" sz="2000" dirty="0">
              <a:latin typeface="Times" pitchFamily="18" charset="0"/>
            </a:endParaRPr>
          </a:p>
          <a:p>
            <a:pPr>
              <a:lnSpc>
                <a:spcPct val="150000"/>
              </a:lnSpc>
            </a:pPr>
            <a:endParaRPr lang="en-US" sz="2000" dirty="0">
              <a:latin typeface="Times" pitchFamily="18" charset="0"/>
            </a:endParaRPr>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endParaRPr lang="en-US" sz="32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24716995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96753"/>
            <a:ext cx="8229600" cy="4525963"/>
          </a:xfrm>
        </p:spPr>
        <p:txBody>
          <a:bodyPr>
            <a:normAutofit/>
          </a:bodyPr>
          <a:lstStyle/>
          <a:p>
            <a:r>
              <a:rPr lang="en-US" sz="2000" dirty="0">
                <a:latin typeface="Times New Roman" pitchFamily="18" charset="0"/>
                <a:cs typeface="Times New Roman" pitchFamily="18" charset="0"/>
              </a:rPr>
              <a:t>Let’s consider the following example:</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r>
              <a:rPr lang="en-US" sz="3200" b="1" dirty="0">
                <a:solidFill>
                  <a:srgbClr val="FFC000"/>
                </a:solidFill>
                <a:latin typeface="Times New Roman" pitchFamily="18" charset="0"/>
                <a:cs typeface="Times New Roman" pitchFamily="18" charset="0"/>
              </a:rPr>
              <a:t>(Problem to Solve)</a:t>
            </a:r>
            <a:endParaRPr lang="en-US" sz="3200" b="1" dirty="0">
              <a:solidFill>
                <a:srgbClr val="FFC000"/>
              </a:solidFill>
              <a:latin typeface="Times New Roman" pitchFamily="18" charset="0"/>
              <a:cs typeface="Times New Roman" pitchFamily="18" charset="0"/>
            </a:endParaRPr>
          </a:p>
        </p:txBody>
      </p:sp>
      <p:pic>
        <p:nvPicPr>
          <p:cNvPr id="74754" name="Picture 2" descr="https://media.geeksforgeeks.org/wp-content/cdn-uploads/20200807084217/Screenshot-2020-08-07-at-1.12.02-PM.png"/>
          <p:cNvPicPr>
            <a:picLocks noChangeAspect="1" noChangeArrowheads="1"/>
          </p:cNvPicPr>
          <p:nvPr/>
        </p:nvPicPr>
        <p:blipFill>
          <a:blip r:embed="rId2" cstate="print"/>
          <a:srcRect/>
          <a:stretch>
            <a:fillRect/>
          </a:stretch>
        </p:blipFill>
        <p:spPr bwMode="auto">
          <a:xfrm>
            <a:off x="3503712" y="1700808"/>
            <a:ext cx="4811442" cy="4320480"/>
          </a:xfrm>
          <a:prstGeom prst="rect">
            <a:avLst/>
          </a:prstGeom>
          <a:noFill/>
        </p:spPr>
      </p:pic>
    </p:spTree>
    <p:extLst>
      <p:ext uri="{BB962C8B-B14F-4D97-AF65-F5344CB8AC3E}">
        <p14:creationId xmlns:p14="http://schemas.microsoft.com/office/powerpoint/2010/main" val="2694816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What is Image Restoration?</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nSpc>
                <a:spcPct val="150000"/>
              </a:lnSpc>
            </a:pPr>
            <a:r>
              <a:rPr lang="en-US" sz="2000" dirty="0">
                <a:latin typeface="Times New Roman" pitchFamily="18" charset="0"/>
                <a:cs typeface="Times New Roman" pitchFamily="18" charset="0"/>
              </a:rPr>
              <a:t>Image restoration attempts to restore images that have been degraded</a:t>
            </a:r>
          </a:p>
          <a:p>
            <a:pPr lvl="1">
              <a:lnSpc>
                <a:spcPct val="150000"/>
              </a:lnSpc>
              <a:buFont typeface="Wingdings" pitchFamily="2" charset="2"/>
              <a:buChar char="ü"/>
            </a:pPr>
            <a:r>
              <a:rPr lang="en-US" sz="2000" dirty="0">
                <a:latin typeface="Times New Roman" pitchFamily="18" charset="0"/>
                <a:cs typeface="Times New Roman" pitchFamily="18" charset="0"/>
              </a:rPr>
              <a:t>Identify the degradation process and attempt to reverse it.</a:t>
            </a:r>
          </a:p>
          <a:p>
            <a:pPr lvl="1">
              <a:lnSpc>
                <a:spcPct val="150000"/>
              </a:lnSpc>
              <a:buFont typeface="Wingdings" pitchFamily="2" charset="2"/>
              <a:buChar char="ü"/>
            </a:pPr>
            <a:r>
              <a:rPr lang="en-US" sz="2000" dirty="0">
                <a:latin typeface="Times New Roman" pitchFamily="18" charset="0"/>
                <a:cs typeface="Times New Roman" pitchFamily="18" charset="0"/>
              </a:rPr>
              <a:t>Almost Similar to image enhancement, but more objective.</a:t>
            </a:r>
          </a:p>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279577" y="3717032"/>
            <a:ext cx="2893333" cy="2160000"/>
          </a:xfrm>
          <a:prstGeom prst="rect">
            <a:avLst/>
          </a:prstGeom>
          <a:noFill/>
          <a:ln w="9525">
            <a:noFill/>
            <a:miter lim="800000"/>
            <a:headEnd/>
            <a:tailEnd/>
          </a:ln>
        </p:spPr>
      </p:pic>
      <p:sp>
        <p:nvSpPr>
          <p:cNvPr id="5" name="Right Arrow 4"/>
          <p:cNvSpPr/>
          <p:nvPr/>
        </p:nvSpPr>
        <p:spPr>
          <a:xfrm>
            <a:off x="5231904" y="4293096"/>
            <a:ext cx="1944216" cy="792088"/>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7239962" y="3717032"/>
            <a:ext cx="2744471" cy="2160000"/>
          </a:xfrm>
          <a:prstGeom prst="rect">
            <a:avLst/>
          </a:prstGeom>
          <a:noFill/>
          <a:ln w="9525">
            <a:noFill/>
            <a:miter lim="800000"/>
            <a:headEnd/>
            <a:tailEnd/>
          </a:ln>
        </p:spPr>
      </p:pic>
      <p:sp>
        <p:nvSpPr>
          <p:cNvPr id="7" name="Rectangle 6"/>
          <p:cNvSpPr/>
          <p:nvPr/>
        </p:nvSpPr>
        <p:spPr>
          <a:xfrm>
            <a:off x="2495600" y="6237312"/>
            <a:ext cx="2103204" cy="369332"/>
          </a:xfrm>
          <a:prstGeom prst="rect">
            <a:avLst/>
          </a:prstGeom>
        </p:spPr>
        <p:txBody>
          <a:bodyPr wrap="none">
            <a:spAutoFit/>
          </a:bodyPr>
          <a:lstStyle/>
          <a:p>
            <a:r>
              <a:rPr lang="en-US" dirty="0"/>
              <a:t>Fig: Degraded image</a:t>
            </a:r>
            <a:endParaRPr lang="en-US" dirty="0"/>
          </a:p>
        </p:txBody>
      </p:sp>
      <p:sp>
        <p:nvSpPr>
          <p:cNvPr id="8" name="Rectangle 7"/>
          <p:cNvSpPr/>
          <p:nvPr/>
        </p:nvSpPr>
        <p:spPr>
          <a:xfrm>
            <a:off x="6888089" y="6309320"/>
            <a:ext cx="2025555" cy="369332"/>
          </a:xfrm>
          <a:prstGeom prst="rect">
            <a:avLst/>
          </a:prstGeom>
        </p:spPr>
        <p:txBody>
          <a:bodyPr wrap="none">
            <a:spAutoFit/>
          </a:bodyPr>
          <a:lstStyle/>
          <a:p>
            <a:r>
              <a:rPr lang="en-US" dirty="0"/>
              <a:t>Fig: Restored image</a:t>
            </a:r>
            <a:endParaRPr lang="en-US" dirty="0"/>
          </a:p>
        </p:txBody>
      </p:sp>
    </p:spTree>
    <p:extLst>
      <p:ext uri="{BB962C8B-B14F-4D97-AF65-F5344CB8AC3E}">
        <p14:creationId xmlns:p14="http://schemas.microsoft.com/office/powerpoint/2010/main" val="33327597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991270"/>
            <a:ext cx="8229600" cy="4525963"/>
          </a:xfrm>
        </p:spPr>
        <p:txBody>
          <a:bodyPr>
            <a:normAutofit/>
          </a:bodyPr>
          <a:lstStyle/>
          <a:p>
            <a:r>
              <a:rPr lang="en-US" sz="2000" dirty="0">
                <a:latin typeface="Times New Roman" pitchFamily="18" charset="0"/>
                <a:cs typeface="Times New Roman" pitchFamily="18" charset="0"/>
              </a:rPr>
              <a:t>If a graph is drawn using the above data points, we obtain the following:</a:t>
            </a:r>
            <a:endParaRPr lang="en-US" sz="2000" dirty="0">
              <a:latin typeface="Times New Roman" pitchFamily="18" charset="0"/>
              <a:cs typeface="Times New Roman" pitchFamily="18" charset="0"/>
            </a:endParaRPr>
          </a:p>
        </p:txBody>
      </p:sp>
      <p:pic>
        <p:nvPicPr>
          <p:cNvPr id="76802" name="Picture 2" descr="https://media.geeksforgeeks.org/wp-content/cdn-uploads/20200807084310/Screenshot-2020-08-07-at-1.13.00-PM.png"/>
          <p:cNvPicPr>
            <a:picLocks noChangeAspect="1" noChangeArrowheads="1"/>
          </p:cNvPicPr>
          <p:nvPr/>
        </p:nvPicPr>
        <p:blipFill>
          <a:blip r:embed="rId2" cstate="print"/>
          <a:srcRect/>
          <a:stretch>
            <a:fillRect/>
          </a:stretch>
        </p:blipFill>
        <p:spPr bwMode="auto">
          <a:xfrm>
            <a:off x="2711624" y="1440532"/>
            <a:ext cx="6838950" cy="4076701"/>
          </a:xfrm>
          <a:prstGeom prst="rect">
            <a:avLst/>
          </a:prstGeom>
          <a:noFill/>
        </p:spPr>
      </p:pic>
      <p:sp>
        <p:nvSpPr>
          <p:cNvPr id="5"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r>
              <a:rPr lang="en-US" sz="3200" b="1" dirty="0">
                <a:solidFill>
                  <a:srgbClr val="FFC000"/>
                </a:solidFill>
                <a:latin typeface="Times New Roman" pitchFamily="18" charset="0"/>
                <a:cs typeface="Times New Roman" pitchFamily="18" charset="0"/>
              </a:rPr>
              <a:t>(Problem to Solve)</a:t>
            </a:r>
            <a:endParaRPr lang="en-US" sz="3200" b="1" dirty="0">
              <a:solidFill>
                <a:srgbClr val="FFC000"/>
              </a:solidFill>
              <a:latin typeface="Times New Roman" pitchFamily="18" charset="0"/>
              <a:cs typeface="Times New Roman" pitchFamily="18" charset="0"/>
            </a:endParaRPr>
          </a:p>
        </p:txBody>
      </p:sp>
      <p:sp>
        <p:nvSpPr>
          <p:cNvPr id="6" name="Rectangle 5"/>
          <p:cNvSpPr/>
          <p:nvPr/>
        </p:nvSpPr>
        <p:spPr>
          <a:xfrm>
            <a:off x="2063552" y="5330532"/>
            <a:ext cx="8424936" cy="1338828"/>
          </a:xfrm>
          <a:prstGeom prst="rect">
            <a:avLst/>
          </a:prstGeom>
        </p:spPr>
        <p:txBody>
          <a:bodyPr wrap="square">
            <a:spAutoFit/>
          </a:bodyPr>
          <a:lstStyle/>
          <a:p>
            <a:pPr fontAlgn="base">
              <a:lnSpc>
                <a:spcPct val="150000"/>
              </a:lnSpc>
              <a:buNone/>
            </a:pPr>
            <a:r>
              <a:rPr lang="en-US" b="1" dirty="0">
                <a:latin typeface="Times New Roman" pitchFamily="18" charset="0"/>
                <a:cs typeface="Times New Roman" pitchFamily="18" charset="0"/>
              </a:rPr>
              <a:t>Step 1:</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Let the randomly selected 2 </a:t>
            </a:r>
            <a:r>
              <a:rPr lang="en-US" dirty="0" err="1">
                <a:latin typeface="Times New Roman" pitchFamily="18" charset="0"/>
                <a:cs typeface="Times New Roman" pitchFamily="18" charset="0"/>
              </a:rPr>
              <a:t>medoids</a:t>
            </a:r>
            <a:r>
              <a:rPr lang="en-US" dirty="0">
                <a:latin typeface="Times New Roman" pitchFamily="18" charset="0"/>
                <a:cs typeface="Times New Roman" pitchFamily="18" charset="0"/>
              </a:rPr>
              <a:t>, so select k = 2 and let </a:t>
            </a:r>
            <a:r>
              <a:rPr lang="en-US" b="1" dirty="0">
                <a:latin typeface="Times New Roman" pitchFamily="18" charset="0"/>
                <a:cs typeface="Times New Roman" pitchFamily="18" charset="0"/>
              </a:rPr>
              <a:t>C1 -(4,5)</a:t>
            </a:r>
            <a:r>
              <a:rPr lang="en-US" dirty="0">
                <a:latin typeface="Times New Roman" pitchFamily="18" charset="0"/>
                <a:cs typeface="Times New Roman" pitchFamily="18" charset="0"/>
              </a:rPr>
              <a:t> and </a:t>
            </a:r>
            <a:r>
              <a:rPr lang="en-US" b="1" dirty="0">
                <a:latin typeface="Times New Roman" pitchFamily="18" charset="0"/>
                <a:cs typeface="Times New Roman" pitchFamily="18" charset="0"/>
              </a:rPr>
              <a:t>C2 -(8, 5)</a:t>
            </a:r>
            <a:r>
              <a:rPr lang="en-US" dirty="0">
                <a:latin typeface="Times New Roman" pitchFamily="18" charset="0"/>
                <a:cs typeface="Times New Roman" pitchFamily="18" charset="0"/>
              </a:rPr>
              <a:t> are the two </a:t>
            </a:r>
            <a:r>
              <a:rPr lang="en-US" dirty="0" err="1">
                <a:latin typeface="Times New Roman" pitchFamily="18" charset="0"/>
                <a:cs typeface="Times New Roman" pitchFamily="18" charset="0"/>
              </a:rPr>
              <a:t>medoids</a:t>
            </a:r>
            <a:r>
              <a:rPr lang="en-US" dirty="0">
                <a:latin typeface="Times New Roman" pitchFamily="18" charset="0"/>
                <a:cs typeface="Times New Roman" pitchFamily="18" charset="0"/>
              </a:rPr>
              <a:t>.</a:t>
            </a:r>
          </a:p>
        </p:txBody>
      </p:sp>
    </p:spTree>
    <p:extLst>
      <p:ext uri="{BB962C8B-B14F-4D97-AF65-F5344CB8AC3E}">
        <p14:creationId xmlns:p14="http://schemas.microsoft.com/office/powerpoint/2010/main" val="23632610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919262"/>
            <a:ext cx="8229600" cy="4525963"/>
          </a:xfrm>
        </p:spPr>
        <p:txBody>
          <a:bodyPr/>
          <a:lstStyle/>
          <a:p>
            <a:pPr fontAlgn="base">
              <a:lnSpc>
                <a:spcPct val="150000"/>
              </a:lnSpc>
              <a:buNone/>
            </a:pPr>
            <a:r>
              <a:rPr lang="en-US" sz="2000" b="1" dirty="0">
                <a:latin typeface="Times New Roman" pitchFamily="18" charset="0"/>
                <a:cs typeface="Times New Roman" pitchFamily="18" charset="0"/>
              </a:rPr>
              <a:t>Step 2: Calculating cost.</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The dissimilarity of each non-</a:t>
            </a:r>
            <a:r>
              <a:rPr lang="en-US" sz="2000" dirty="0" err="1">
                <a:latin typeface="Times New Roman" pitchFamily="18" charset="0"/>
                <a:cs typeface="Times New Roman" pitchFamily="18" charset="0"/>
              </a:rPr>
              <a:t>medoid</a:t>
            </a:r>
            <a:r>
              <a:rPr lang="en-US" sz="2000" dirty="0">
                <a:latin typeface="Times New Roman" pitchFamily="18" charset="0"/>
                <a:cs typeface="Times New Roman" pitchFamily="18" charset="0"/>
              </a:rPr>
              <a:t> point with the </a:t>
            </a:r>
            <a:r>
              <a:rPr lang="en-US" sz="2000" dirty="0" err="1">
                <a:latin typeface="Times New Roman" pitchFamily="18" charset="0"/>
                <a:cs typeface="Times New Roman" pitchFamily="18" charset="0"/>
              </a:rPr>
              <a:t>medoids</a:t>
            </a:r>
            <a:r>
              <a:rPr lang="en-US" sz="2000" dirty="0">
                <a:latin typeface="Times New Roman" pitchFamily="18" charset="0"/>
                <a:cs typeface="Times New Roman" pitchFamily="18" charset="0"/>
              </a:rPr>
              <a:t> is calculated and tabulated:</a:t>
            </a:r>
          </a:p>
          <a:p>
            <a:pPr>
              <a:buNone/>
            </a:pPr>
            <a:endParaRPr lang="en-US" dirty="0"/>
          </a:p>
        </p:txBody>
      </p:sp>
      <p:pic>
        <p:nvPicPr>
          <p:cNvPr id="77826" name="Picture 2" descr="https://media.geeksforgeeks.org/wp-content/cdn-uploads/20200807084504/Screenshot-2020-08-07-at-1.14.56-PM.png"/>
          <p:cNvPicPr>
            <a:picLocks noChangeAspect="1" noChangeArrowheads="1"/>
          </p:cNvPicPr>
          <p:nvPr/>
        </p:nvPicPr>
        <p:blipFill>
          <a:blip r:embed="rId2" cstate="print"/>
          <a:srcRect/>
          <a:stretch>
            <a:fillRect/>
          </a:stretch>
        </p:blipFill>
        <p:spPr bwMode="auto">
          <a:xfrm>
            <a:off x="2495600" y="2276873"/>
            <a:ext cx="6827740" cy="2947586"/>
          </a:xfrm>
          <a:prstGeom prst="rect">
            <a:avLst/>
          </a:prstGeom>
          <a:noFill/>
        </p:spPr>
      </p:pic>
      <p:sp>
        <p:nvSpPr>
          <p:cNvPr id="5"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r>
              <a:rPr lang="en-US" sz="3200" b="1" dirty="0">
                <a:solidFill>
                  <a:srgbClr val="FFC000"/>
                </a:solidFill>
                <a:latin typeface="Times New Roman" pitchFamily="18" charset="0"/>
                <a:cs typeface="Times New Roman" pitchFamily="18" charset="0"/>
              </a:rPr>
              <a:t>(Problem to Solve)</a:t>
            </a:r>
            <a:endParaRPr lang="en-US" sz="3200" b="1" dirty="0">
              <a:solidFill>
                <a:srgbClr val="FFC000"/>
              </a:solidFill>
              <a:latin typeface="Times New Roman" pitchFamily="18" charset="0"/>
              <a:cs typeface="Times New Roman" pitchFamily="18" charset="0"/>
            </a:endParaRPr>
          </a:p>
        </p:txBody>
      </p:sp>
      <p:sp>
        <p:nvSpPr>
          <p:cNvPr id="77827" name="Rectangle 3"/>
          <p:cNvSpPr>
            <a:spLocks noChangeArrowheads="1"/>
          </p:cNvSpPr>
          <p:nvPr/>
        </p:nvSpPr>
        <p:spPr bwMode="auto">
          <a:xfrm>
            <a:off x="2171014" y="5312034"/>
            <a:ext cx="8029442" cy="1384995"/>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algn="just" fontAlgn="base">
              <a:lnSpc>
                <a:spcPct val="150000"/>
              </a:lnSpc>
              <a:spcBef>
                <a:spcPct val="0"/>
              </a:spcBef>
              <a:spcAft>
                <a:spcPct val="0"/>
              </a:spcAft>
            </a:pPr>
            <a:r>
              <a:rPr lang="en-US" sz="2000" dirty="0">
                <a:latin typeface="Times New Roman" pitchFamily="18" charset="0"/>
                <a:cs typeface="Times New Roman" pitchFamily="18" charset="0"/>
              </a:rPr>
              <a:t>Each point is assigned to the cluster of that </a:t>
            </a:r>
            <a:r>
              <a:rPr lang="en-US" sz="2000" dirty="0" err="1">
                <a:latin typeface="Times New Roman" pitchFamily="18" charset="0"/>
                <a:cs typeface="Times New Roman" pitchFamily="18" charset="0"/>
              </a:rPr>
              <a:t>medoid</a:t>
            </a:r>
            <a:r>
              <a:rPr lang="en-US" sz="2000" dirty="0">
                <a:latin typeface="Times New Roman" pitchFamily="18" charset="0"/>
                <a:cs typeface="Times New Roman" pitchFamily="18" charset="0"/>
              </a:rPr>
              <a:t> whose dissimilarity is less.</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The points 1, 2, 5 go to cluster C1 and 0, 3, 6, 7, 8 go to cluster C2.</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The Cost = (3 + 4 + 4) + (3 + 1 + 1 + 2 + 2) = 20 </a:t>
            </a:r>
          </a:p>
        </p:txBody>
      </p:sp>
    </p:spTree>
    <p:extLst>
      <p:ext uri="{BB962C8B-B14F-4D97-AF65-F5344CB8AC3E}">
        <p14:creationId xmlns:p14="http://schemas.microsoft.com/office/powerpoint/2010/main" val="22545686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96753"/>
            <a:ext cx="8229600" cy="4525963"/>
          </a:xfrm>
        </p:spPr>
        <p:txBody>
          <a:bodyPr>
            <a:normAutofit/>
          </a:bodyPr>
          <a:lstStyle/>
          <a:p>
            <a:pPr>
              <a:lnSpc>
                <a:spcPct val="150000"/>
              </a:lnSpc>
              <a:buNone/>
            </a:pPr>
            <a:r>
              <a:rPr lang="en-US" sz="2000" b="1" dirty="0">
                <a:latin typeface="Times New Roman" pitchFamily="18" charset="0"/>
                <a:cs typeface="Times New Roman" pitchFamily="18" charset="0"/>
              </a:rPr>
              <a:t>Step 3: randomly select one non-</a:t>
            </a:r>
            <a:r>
              <a:rPr lang="en-US" sz="2000" b="1" dirty="0" err="1">
                <a:latin typeface="Times New Roman" pitchFamily="18" charset="0"/>
                <a:cs typeface="Times New Roman" pitchFamily="18" charset="0"/>
              </a:rPr>
              <a:t>medoid</a:t>
            </a:r>
            <a:r>
              <a:rPr lang="en-US" sz="2000" b="1" dirty="0">
                <a:latin typeface="Times New Roman" pitchFamily="18" charset="0"/>
                <a:cs typeface="Times New Roman" pitchFamily="18" charset="0"/>
              </a:rPr>
              <a:t> point and recalculate the cost.</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Let the randomly selected point be (8, 4). The dissimilarity of each non-</a:t>
            </a:r>
            <a:r>
              <a:rPr lang="en-US" sz="2000" dirty="0" err="1">
                <a:latin typeface="Times New Roman" pitchFamily="18" charset="0"/>
                <a:cs typeface="Times New Roman" pitchFamily="18" charset="0"/>
              </a:rPr>
              <a:t>medoid</a:t>
            </a:r>
            <a:r>
              <a:rPr lang="en-US" sz="2000" dirty="0">
                <a:latin typeface="Times New Roman" pitchFamily="18" charset="0"/>
                <a:cs typeface="Times New Roman" pitchFamily="18" charset="0"/>
              </a:rPr>
              <a:t> point with the </a:t>
            </a:r>
            <a:r>
              <a:rPr lang="en-US" sz="2000" dirty="0" err="1">
                <a:latin typeface="Times New Roman" pitchFamily="18" charset="0"/>
                <a:cs typeface="Times New Roman" pitchFamily="18" charset="0"/>
              </a:rPr>
              <a:t>medoids</a:t>
            </a:r>
            <a:r>
              <a:rPr lang="en-US" sz="2000" dirty="0">
                <a:latin typeface="Times New Roman" pitchFamily="18" charset="0"/>
                <a:cs typeface="Times New Roman" pitchFamily="18" charset="0"/>
              </a:rPr>
              <a:t> – C1 (4, 5) and C2 (8, 4) is calculated and tabulated.</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r>
              <a:rPr lang="en-US" sz="3200" b="1" dirty="0">
                <a:solidFill>
                  <a:srgbClr val="FFC000"/>
                </a:solidFill>
                <a:latin typeface="Times New Roman" pitchFamily="18" charset="0"/>
                <a:cs typeface="Times New Roman" pitchFamily="18" charset="0"/>
              </a:rPr>
              <a:t>(Problem to Solve)</a:t>
            </a:r>
            <a:endParaRPr lang="en-US" sz="3200" b="1" dirty="0">
              <a:solidFill>
                <a:srgbClr val="FFC000"/>
              </a:solidFill>
              <a:latin typeface="Times New Roman" pitchFamily="18" charset="0"/>
              <a:cs typeface="Times New Roman" pitchFamily="18" charset="0"/>
            </a:endParaRPr>
          </a:p>
        </p:txBody>
      </p:sp>
      <p:pic>
        <p:nvPicPr>
          <p:cNvPr id="78850" name="Picture 2" descr="https://media.geeksforgeeks.org/wp-content/cdn-uploads/20200807091657/Screenshot-2020-08-07-at-1.46.48-PM.png"/>
          <p:cNvPicPr>
            <a:picLocks noChangeAspect="1" noChangeArrowheads="1"/>
          </p:cNvPicPr>
          <p:nvPr/>
        </p:nvPicPr>
        <p:blipFill>
          <a:blip r:embed="rId2" cstate="print"/>
          <a:srcRect/>
          <a:stretch>
            <a:fillRect/>
          </a:stretch>
        </p:blipFill>
        <p:spPr bwMode="auto">
          <a:xfrm>
            <a:off x="2135560" y="3140968"/>
            <a:ext cx="7620000" cy="3390900"/>
          </a:xfrm>
          <a:prstGeom prst="rect">
            <a:avLst/>
          </a:prstGeom>
          <a:noFill/>
        </p:spPr>
      </p:pic>
    </p:spTree>
    <p:extLst>
      <p:ext uri="{BB962C8B-B14F-4D97-AF65-F5344CB8AC3E}">
        <p14:creationId xmlns:p14="http://schemas.microsoft.com/office/powerpoint/2010/main" val="28736615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fontAlgn="base">
              <a:lnSpc>
                <a:spcPct val="170000"/>
              </a:lnSpc>
            </a:pPr>
            <a:r>
              <a:rPr lang="en-US" sz="2000" dirty="0">
                <a:latin typeface="Times New Roman" pitchFamily="18" charset="0"/>
                <a:cs typeface="Times New Roman" pitchFamily="18" charset="0"/>
              </a:rPr>
              <a:t>Each point is assigned to that cluster whose dissimilarity is less. So, the points 1, 2, 5 go to cluster C1 and 0, 3, 6, 7, 8 go to cluster C2.</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The New cost = (3 + 4 + 4) + (2 + 2 + 1 + 3 + 3) = 22</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Swap Cost = New Cost – Previous Cost = 22 – 20 and </a:t>
            </a:r>
            <a:r>
              <a:rPr lang="en-US" sz="2000" b="1" dirty="0">
                <a:latin typeface="Times New Roman" pitchFamily="18" charset="0"/>
                <a:cs typeface="Times New Roman" pitchFamily="18" charset="0"/>
              </a:rPr>
              <a:t>2 &gt;0</a:t>
            </a:r>
            <a:endParaRPr lang="en-US" sz="2000" dirty="0">
              <a:latin typeface="Times New Roman" pitchFamily="18" charset="0"/>
              <a:cs typeface="Times New Roman" pitchFamily="18" charset="0"/>
            </a:endParaRPr>
          </a:p>
          <a:p>
            <a:pPr algn="just" fontAlgn="base">
              <a:lnSpc>
                <a:spcPct val="170000"/>
              </a:lnSpc>
            </a:pPr>
            <a:r>
              <a:rPr lang="en-US" sz="2000" dirty="0">
                <a:latin typeface="Times New Roman" pitchFamily="18" charset="0"/>
                <a:cs typeface="Times New Roman" pitchFamily="18" charset="0"/>
              </a:rPr>
              <a:t>As the swap cost is not less than zero, we undo the swap. Hence (3, 4) and (7, 4) are the final </a:t>
            </a:r>
            <a:r>
              <a:rPr lang="en-US" sz="2000" dirty="0" err="1">
                <a:latin typeface="Times New Roman" pitchFamily="18" charset="0"/>
                <a:cs typeface="Times New Roman" pitchFamily="18" charset="0"/>
              </a:rPr>
              <a:t>medoids</a:t>
            </a:r>
            <a:r>
              <a:rPr lang="en-US" sz="2000" dirty="0">
                <a:latin typeface="Times New Roman" pitchFamily="18" charset="0"/>
                <a:cs typeface="Times New Roman" pitchFamily="18" charset="0"/>
              </a:rPr>
              <a:t>. The clustering would be in the following way</a:t>
            </a:r>
          </a:p>
          <a:p>
            <a:pPr>
              <a:buNone/>
            </a:pPr>
            <a:endParaRPr lang="en-US" dirty="0"/>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r>
              <a:rPr lang="en-US" sz="3200" b="1" dirty="0">
                <a:solidFill>
                  <a:srgbClr val="FFC000"/>
                </a:solidFill>
                <a:latin typeface="Times New Roman" pitchFamily="18" charset="0"/>
                <a:cs typeface="Times New Roman" pitchFamily="18" charset="0"/>
              </a:rPr>
              <a:t>(Problem to Solve)</a:t>
            </a:r>
            <a:endParaRPr lang="en-US" sz="32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20973160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r>
              <a:rPr lang="en-US" sz="3200" b="1" dirty="0">
                <a:solidFill>
                  <a:srgbClr val="FFC000"/>
                </a:solidFill>
                <a:latin typeface="Times New Roman" pitchFamily="18" charset="0"/>
                <a:cs typeface="Times New Roman" pitchFamily="18" charset="0"/>
              </a:rPr>
              <a:t>(Problem to Solve)</a:t>
            </a:r>
            <a:endParaRPr lang="en-US" sz="3200" b="1" dirty="0">
              <a:solidFill>
                <a:srgbClr val="FFC000"/>
              </a:solidFill>
              <a:latin typeface="Times New Roman" pitchFamily="18" charset="0"/>
              <a:cs typeface="Times New Roman" pitchFamily="18" charset="0"/>
            </a:endParaRPr>
          </a:p>
        </p:txBody>
      </p:sp>
      <p:pic>
        <p:nvPicPr>
          <p:cNvPr id="79874" name="Picture 2" descr="https://media.geeksforgeeks.org/wp-content/cdn-uploads/20200807092053/Screenshot-2020-08-07-at-1.50.40-PM.png"/>
          <p:cNvPicPr>
            <a:picLocks noChangeAspect="1" noChangeArrowheads="1"/>
          </p:cNvPicPr>
          <p:nvPr/>
        </p:nvPicPr>
        <p:blipFill>
          <a:blip r:embed="rId2" cstate="print"/>
          <a:srcRect/>
          <a:stretch>
            <a:fillRect/>
          </a:stretch>
        </p:blipFill>
        <p:spPr bwMode="auto">
          <a:xfrm>
            <a:off x="2279576" y="1196752"/>
            <a:ext cx="7714188" cy="4680520"/>
          </a:xfrm>
          <a:prstGeom prst="rect">
            <a:avLst/>
          </a:prstGeom>
          <a:noFill/>
        </p:spPr>
      </p:pic>
      <p:sp>
        <p:nvSpPr>
          <p:cNvPr id="79875" name="Rectangle 3"/>
          <p:cNvSpPr>
            <a:spLocks noChangeArrowheads="1"/>
          </p:cNvSpPr>
          <p:nvPr/>
        </p:nvSpPr>
        <p:spPr bwMode="auto">
          <a:xfrm>
            <a:off x="1991545" y="6155433"/>
            <a:ext cx="6413615" cy="307777"/>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fontAlgn="base">
              <a:spcBef>
                <a:spcPct val="0"/>
              </a:spcBef>
              <a:spcAft>
                <a:spcPct val="0"/>
              </a:spcAft>
            </a:pPr>
            <a:r>
              <a:rPr lang="en-US" sz="2000" dirty="0">
                <a:latin typeface="Times New Roman" pitchFamily="18" charset="0"/>
                <a:cs typeface="Times New Roman" pitchFamily="18" charset="0"/>
              </a:rPr>
              <a:t>The </a:t>
            </a:r>
            <a:r>
              <a:rPr lang="en-US" sz="2000" b="1" dirty="0">
                <a:latin typeface="Times New Roman" pitchFamily="18" charset="0"/>
                <a:cs typeface="Times New Roman" pitchFamily="18" charset="0"/>
              </a:rPr>
              <a:t>time complexity</a:t>
            </a:r>
            <a:r>
              <a:rPr lang="en-US" sz="2000" dirty="0">
                <a:latin typeface="Times New Roman" pitchFamily="18" charset="0"/>
                <a:cs typeface="Times New Roman" pitchFamily="18" charset="0"/>
              </a:rPr>
              <a:t> is                                                            . </a:t>
            </a:r>
          </a:p>
        </p:txBody>
      </p:sp>
      <p:sp>
        <p:nvSpPr>
          <p:cNvPr id="79876" name="AutoShape 4" descr=" O(k * (n-k)^2)"/>
          <p:cNvSpPr>
            <a:spLocks noChangeAspect="1" noChangeArrowheads="1"/>
          </p:cNvSpPr>
          <p:nvPr/>
        </p:nvSpPr>
        <p:spPr bwMode="auto">
          <a:xfrm>
            <a:off x="3203575" y="-136525"/>
            <a:ext cx="1638300" cy="2952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9878" name="AutoShape 6" descr=" O(k * (n-k)^2)"/>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9879" name="Picture 7"/>
          <p:cNvPicPr>
            <a:picLocks noChangeAspect="1" noChangeArrowheads="1"/>
          </p:cNvPicPr>
          <p:nvPr/>
        </p:nvPicPr>
        <p:blipFill>
          <a:blip r:embed="rId3" cstate="print"/>
          <a:srcRect/>
          <a:stretch>
            <a:fillRect/>
          </a:stretch>
        </p:blipFill>
        <p:spPr bwMode="auto">
          <a:xfrm>
            <a:off x="4655841" y="6093296"/>
            <a:ext cx="1762125" cy="419100"/>
          </a:xfrm>
          <a:prstGeom prst="rect">
            <a:avLst/>
          </a:prstGeom>
          <a:noFill/>
          <a:ln w="9525">
            <a:noFill/>
            <a:miter lim="800000"/>
            <a:headEnd/>
            <a:tailEnd/>
          </a:ln>
        </p:spPr>
      </p:pic>
    </p:spTree>
    <p:extLst>
      <p:ext uri="{BB962C8B-B14F-4D97-AF65-F5344CB8AC3E}">
        <p14:creationId xmlns:p14="http://schemas.microsoft.com/office/powerpoint/2010/main" val="3465643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24744"/>
            <a:ext cx="8229600" cy="5184576"/>
          </a:xfrm>
        </p:spPr>
        <p:txBody>
          <a:bodyPr>
            <a:normAutofit fontScale="25000" lnSpcReduction="20000"/>
          </a:bodyPr>
          <a:lstStyle/>
          <a:p>
            <a:pPr algn="just" fontAlgn="base">
              <a:lnSpc>
                <a:spcPct val="170000"/>
              </a:lnSpc>
              <a:buNone/>
            </a:pPr>
            <a:r>
              <a:rPr lang="en-US" sz="7200" b="1" dirty="0">
                <a:latin typeface="Times New Roman" pitchFamily="18" charset="0"/>
                <a:cs typeface="Times New Roman" pitchFamily="18" charset="0"/>
              </a:rPr>
              <a:t>Advantages:</a:t>
            </a:r>
            <a:endParaRPr lang="en-US" sz="7200" dirty="0">
              <a:latin typeface="Times New Roman" pitchFamily="18" charset="0"/>
              <a:cs typeface="Times New Roman" pitchFamily="18" charset="0"/>
            </a:endParaRPr>
          </a:p>
          <a:p>
            <a:pPr algn="just" fontAlgn="base">
              <a:lnSpc>
                <a:spcPct val="170000"/>
              </a:lnSpc>
            </a:pPr>
            <a:r>
              <a:rPr lang="en-US" sz="7200" dirty="0">
                <a:latin typeface="Times New Roman" pitchFamily="18" charset="0"/>
                <a:cs typeface="Times New Roman" pitchFamily="18" charset="0"/>
              </a:rPr>
              <a:t>It is simple to understand and easy to implement.</a:t>
            </a:r>
          </a:p>
          <a:p>
            <a:pPr algn="just" fontAlgn="base">
              <a:lnSpc>
                <a:spcPct val="170000"/>
              </a:lnSpc>
            </a:pPr>
            <a:r>
              <a:rPr lang="en-US" sz="7200" dirty="0">
                <a:latin typeface="Times New Roman" pitchFamily="18" charset="0"/>
                <a:cs typeface="Times New Roman" pitchFamily="18" charset="0"/>
              </a:rPr>
              <a:t>K-</a:t>
            </a:r>
            <a:r>
              <a:rPr lang="en-US" sz="7200" dirty="0" err="1">
                <a:latin typeface="Times New Roman" pitchFamily="18" charset="0"/>
                <a:cs typeface="Times New Roman" pitchFamily="18" charset="0"/>
              </a:rPr>
              <a:t>Medoid</a:t>
            </a:r>
            <a:r>
              <a:rPr lang="en-US" sz="7200" dirty="0">
                <a:latin typeface="Times New Roman" pitchFamily="18" charset="0"/>
                <a:cs typeface="Times New Roman" pitchFamily="18" charset="0"/>
              </a:rPr>
              <a:t> Algorithm is fast and converges in a fixed number of steps.</a:t>
            </a:r>
          </a:p>
          <a:p>
            <a:pPr algn="just" fontAlgn="base">
              <a:lnSpc>
                <a:spcPct val="170000"/>
              </a:lnSpc>
            </a:pPr>
            <a:r>
              <a:rPr lang="en-US" sz="7200" dirty="0">
                <a:latin typeface="Times New Roman" pitchFamily="18" charset="0"/>
                <a:cs typeface="Times New Roman" pitchFamily="18" charset="0"/>
              </a:rPr>
              <a:t>PAM is less sensitive to outliers than other partitioning algorithms.</a:t>
            </a:r>
          </a:p>
          <a:p>
            <a:pPr algn="just" fontAlgn="base">
              <a:lnSpc>
                <a:spcPct val="170000"/>
              </a:lnSpc>
              <a:buNone/>
            </a:pPr>
            <a:r>
              <a:rPr lang="en-US" sz="7200" b="1" dirty="0">
                <a:latin typeface="Times New Roman" pitchFamily="18" charset="0"/>
                <a:cs typeface="Times New Roman" pitchFamily="18" charset="0"/>
              </a:rPr>
              <a:t>Disadvantages:</a:t>
            </a:r>
            <a:endParaRPr lang="en-US" sz="7200" dirty="0">
              <a:latin typeface="Times New Roman" pitchFamily="18" charset="0"/>
              <a:cs typeface="Times New Roman" pitchFamily="18" charset="0"/>
            </a:endParaRPr>
          </a:p>
          <a:p>
            <a:pPr algn="just" fontAlgn="base">
              <a:lnSpc>
                <a:spcPct val="170000"/>
              </a:lnSpc>
            </a:pPr>
            <a:r>
              <a:rPr lang="en-US" sz="7200" dirty="0">
                <a:latin typeface="Times New Roman" pitchFamily="18" charset="0"/>
                <a:cs typeface="Times New Roman" pitchFamily="18" charset="0"/>
              </a:rPr>
              <a:t>The main disadvantage of K-</a:t>
            </a:r>
            <a:r>
              <a:rPr lang="en-US" sz="7200" dirty="0" err="1">
                <a:latin typeface="Times New Roman" pitchFamily="18" charset="0"/>
                <a:cs typeface="Times New Roman" pitchFamily="18" charset="0"/>
              </a:rPr>
              <a:t>Medoid</a:t>
            </a:r>
            <a:r>
              <a:rPr lang="en-US" sz="7200" dirty="0">
                <a:latin typeface="Times New Roman" pitchFamily="18" charset="0"/>
                <a:cs typeface="Times New Roman" pitchFamily="18" charset="0"/>
              </a:rPr>
              <a:t> algorithms is that it is not suitable for clustering non-spherical (arbitrary shaped) groups of objects. This is because it relies on minimizing the distances between the non-</a:t>
            </a:r>
            <a:r>
              <a:rPr lang="en-US" sz="7200" dirty="0" err="1">
                <a:latin typeface="Times New Roman" pitchFamily="18" charset="0"/>
                <a:cs typeface="Times New Roman" pitchFamily="18" charset="0"/>
              </a:rPr>
              <a:t>medoid</a:t>
            </a:r>
            <a:r>
              <a:rPr lang="en-US" sz="7200" dirty="0">
                <a:latin typeface="Times New Roman" pitchFamily="18" charset="0"/>
                <a:cs typeface="Times New Roman" pitchFamily="18" charset="0"/>
              </a:rPr>
              <a:t> objects and the </a:t>
            </a:r>
            <a:r>
              <a:rPr lang="en-US" sz="7200" dirty="0" err="1">
                <a:latin typeface="Times New Roman" pitchFamily="18" charset="0"/>
                <a:cs typeface="Times New Roman" pitchFamily="18" charset="0"/>
              </a:rPr>
              <a:t>medoid</a:t>
            </a:r>
            <a:r>
              <a:rPr lang="en-US" sz="7200" dirty="0">
                <a:latin typeface="Times New Roman" pitchFamily="18" charset="0"/>
                <a:cs typeface="Times New Roman" pitchFamily="18" charset="0"/>
              </a:rPr>
              <a:t> (the cluster centre) – briefly, it uses compactness as clustering criteria instead of connectivity.</a:t>
            </a:r>
          </a:p>
          <a:p>
            <a:pPr algn="just" fontAlgn="base">
              <a:lnSpc>
                <a:spcPct val="170000"/>
              </a:lnSpc>
            </a:pPr>
            <a:r>
              <a:rPr lang="en-US" sz="7200" dirty="0">
                <a:latin typeface="Times New Roman" pitchFamily="18" charset="0"/>
                <a:cs typeface="Times New Roman" pitchFamily="18" charset="0"/>
              </a:rPr>
              <a:t>It may obtain different results for different runs on the same dataset because the first k </a:t>
            </a:r>
            <a:r>
              <a:rPr lang="en-US" sz="7200" dirty="0" err="1">
                <a:latin typeface="Times New Roman" pitchFamily="18" charset="0"/>
                <a:cs typeface="Times New Roman" pitchFamily="18" charset="0"/>
              </a:rPr>
              <a:t>medoids</a:t>
            </a:r>
            <a:r>
              <a:rPr lang="en-US" sz="7200" dirty="0">
                <a:latin typeface="Times New Roman" pitchFamily="18" charset="0"/>
                <a:cs typeface="Times New Roman" pitchFamily="18" charset="0"/>
              </a:rPr>
              <a:t> are chosen randomly.</a:t>
            </a:r>
          </a:p>
          <a:p>
            <a:pPr>
              <a:buNone/>
            </a:pPr>
            <a:endParaRPr lang="en-US" dirty="0"/>
          </a:p>
        </p:txBody>
      </p:sp>
      <p:sp>
        <p:nvSpPr>
          <p:cNvPr id="4" name="Title 1"/>
          <p:cNvSpPr>
            <a:spLocks noGrp="1"/>
          </p:cNvSpPr>
          <p:nvPr>
            <p:ph type="title"/>
          </p:nvPr>
        </p:nvSpPr>
        <p:spPr>
          <a:xfrm>
            <a:off x="1981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K-</a:t>
            </a:r>
            <a:r>
              <a:rPr lang="en-US" sz="3200" b="1" dirty="0" err="1">
                <a:solidFill>
                  <a:srgbClr val="FFC000"/>
                </a:solidFill>
                <a:latin typeface="Times New Roman" pitchFamily="18" charset="0"/>
                <a:cs typeface="Times New Roman" pitchFamily="18" charset="0"/>
              </a:rPr>
              <a:t>Medoids</a:t>
            </a:r>
            <a:endParaRPr lang="en-US" sz="32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36442109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buNone/>
            </a:pPr>
            <a:r>
              <a:rPr lang="en-IN" sz="2200" dirty="0">
                <a:latin typeface="Times" pitchFamily="18" charset="0"/>
              </a:rPr>
              <a:t>Applications:</a:t>
            </a:r>
          </a:p>
          <a:p>
            <a:pPr marL="514350" indent="-514350">
              <a:lnSpc>
                <a:spcPct val="150000"/>
              </a:lnSpc>
              <a:buFont typeface="+mj-lt"/>
              <a:buAutoNum type="arabicPeriod"/>
            </a:pPr>
            <a:r>
              <a:rPr lang="en-IN" sz="2200" dirty="0">
                <a:latin typeface="Times" pitchFamily="18" charset="0"/>
              </a:rPr>
              <a:t>Topic </a:t>
            </a:r>
            <a:r>
              <a:rPr lang="en-IN" sz="2200" dirty="0" err="1">
                <a:latin typeface="Times" pitchFamily="18" charset="0"/>
              </a:rPr>
              <a:t>Modeling</a:t>
            </a:r>
            <a:r>
              <a:rPr lang="en-IN" sz="2200" dirty="0">
                <a:latin typeface="Times" pitchFamily="18" charset="0"/>
              </a:rPr>
              <a:t> </a:t>
            </a:r>
          </a:p>
          <a:p>
            <a:pPr marL="514350" indent="-514350">
              <a:lnSpc>
                <a:spcPct val="150000"/>
              </a:lnSpc>
              <a:buFont typeface="+mj-lt"/>
              <a:buAutoNum type="arabicPeriod"/>
            </a:pPr>
            <a:r>
              <a:rPr lang="en-IN" sz="2200" dirty="0">
                <a:latin typeface="Times" pitchFamily="18" charset="0"/>
              </a:rPr>
              <a:t>Author detection</a:t>
            </a:r>
          </a:p>
          <a:p>
            <a:pPr marL="514350" indent="-514350">
              <a:lnSpc>
                <a:spcPct val="150000"/>
              </a:lnSpc>
              <a:buFont typeface="+mj-lt"/>
              <a:buAutoNum type="arabicPeriod"/>
            </a:pPr>
            <a:r>
              <a:rPr lang="en-IN" sz="2200" dirty="0">
                <a:latin typeface="Times" pitchFamily="18" charset="0"/>
              </a:rPr>
              <a:t>Genre detection</a:t>
            </a:r>
          </a:p>
          <a:p>
            <a:pPr marL="514350" indent="-514350">
              <a:lnSpc>
                <a:spcPct val="150000"/>
              </a:lnSpc>
              <a:buFont typeface="+mj-lt"/>
              <a:buAutoNum type="arabicPeriod"/>
            </a:pPr>
            <a:r>
              <a:rPr lang="en-IN" sz="2200" dirty="0">
                <a:latin typeface="Times" pitchFamily="18" charset="0"/>
              </a:rPr>
              <a:t>Lyric Generation</a:t>
            </a:r>
          </a:p>
          <a:p>
            <a:pPr marL="514350" indent="-514350">
              <a:lnSpc>
                <a:spcPct val="150000"/>
              </a:lnSpc>
              <a:buFont typeface="+mj-lt"/>
              <a:buAutoNum type="arabicPeriod"/>
            </a:pPr>
            <a:r>
              <a:rPr lang="en-IN" sz="2200" dirty="0">
                <a:latin typeface="Times" pitchFamily="18" charset="0"/>
              </a:rPr>
              <a:t>Lyric Clustering</a:t>
            </a:r>
          </a:p>
          <a:p>
            <a:pPr marL="514350" indent="-514350">
              <a:buNone/>
            </a:pPr>
            <a:endParaRPr lang="en-US" dirty="0"/>
          </a:p>
        </p:txBody>
      </p:sp>
      <p:sp>
        <p:nvSpPr>
          <p:cNvPr id="4" name="Title 1"/>
          <p:cNvSpPr txBox="1">
            <a:spLocks/>
          </p:cNvSpPr>
          <p:nvPr/>
        </p:nvSpPr>
        <p:spPr>
          <a:xfrm>
            <a:off x="1981200" y="44624"/>
            <a:ext cx="8229600" cy="1143000"/>
          </a:xfrm>
          <a:prstGeom prst="rect">
            <a:avLst/>
          </a:prstGeom>
        </p:spPr>
        <p:txBody>
          <a:bodyPr vert="horz" lIns="91440" tIns="45720" rIns="91440" bIns="45720" rtlCol="0" anchor="ctr">
            <a:normAutofit/>
          </a:bodyPr>
          <a:lstStyle/>
          <a:p>
            <a:pPr algn="ctr">
              <a:spcBef>
                <a:spcPct val="0"/>
              </a:spcBef>
              <a:defRPr/>
            </a:pPr>
            <a:r>
              <a:rPr lang="en-US" sz="3200" b="1">
                <a:solidFill>
                  <a:srgbClr val="FFC000"/>
                </a:solidFill>
                <a:latin typeface="Times New Roman" pitchFamily="18" charset="0"/>
                <a:ea typeface="+mj-ea"/>
                <a:cs typeface="Times New Roman" pitchFamily="18" charset="0"/>
              </a:rPr>
              <a:t>K-Medoids</a:t>
            </a:r>
            <a:endParaRPr lang="en-US" sz="3200" b="1" dirty="0">
              <a:solidFill>
                <a:srgbClr val="FFC000"/>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2294903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24745"/>
            <a:ext cx="8229600" cy="4525963"/>
          </a:xfrm>
        </p:spPr>
        <p:txBody>
          <a:bodyPr>
            <a:normAutofit/>
          </a:bodyPr>
          <a:lstStyle/>
          <a:p>
            <a:pPr algn="just">
              <a:lnSpc>
                <a:spcPct val="200000"/>
              </a:lnSpc>
              <a:buNone/>
            </a:pPr>
            <a:r>
              <a:rPr lang="en-IN" sz="2000" b="1" dirty="0">
                <a:latin typeface="Times" pitchFamily="18" charset="0"/>
              </a:rPr>
              <a:t>What is KNN Algorithm?</a:t>
            </a:r>
          </a:p>
          <a:p>
            <a:pPr algn="just">
              <a:lnSpc>
                <a:spcPct val="200000"/>
              </a:lnSpc>
              <a:buNone/>
            </a:pPr>
            <a:r>
              <a:rPr lang="en-IN" sz="2000" dirty="0">
                <a:latin typeface="Times" pitchFamily="18" charset="0"/>
              </a:rPr>
              <a:t>“K Nearest Neighbour is a simple algorithm that stores all the available cases and classifies the new data or case based on the similarity measure”.</a:t>
            </a:r>
          </a:p>
          <a:p>
            <a:pPr algn="just">
              <a:lnSpc>
                <a:spcPct val="200000"/>
              </a:lnSpc>
              <a:buNone/>
            </a:pPr>
            <a:r>
              <a:rPr lang="en-IN" sz="2000" b="1" dirty="0">
                <a:latin typeface="Times" pitchFamily="18" charset="0"/>
              </a:rPr>
              <a:t>What is K in KNN Algorithm?</a:t>
            </a:r>
          </a:p>
          <a:p>
            <a:pPr>
              <a:lnSpc>
                <a:spcPct val="200000"/>
              </a:lnSpc>
              <a:buNone/>
            </a:pPr>
            <a:r>
              <a:rPr lang="en-IN" sz="2000" dirty="0">
                <a:latin typeface="Times" pitchFamily="18" charset="0"/>
              </a:rPr>
              <a:t>K=Number of Nearest Neighbour</a:t>
            </a:r>
            <a:endParaRPr lang="en-US" sz="2000" dirty="0">
              <a:latin typeface="Times" pitchFamily="18" charset="0"/>
            </a:endParaRPr>
          </a:p>
        </p:txBody>
      </p:sp>
      <p:sp>
        <p:nvSpPr>
          <p:cNvPr id="4"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KNN algorithm</a:t>
            </a:r>
            <a:r>
              <a:rPr lang="en-US" b="1" dirty="0" smtClean="0"/>
              <a:t/>
            </a:r>
            <a:br>
              <a:rPr lang="en-US" b="1" dirty="0" smtClean="0"/>
            </a:br>
            <a:endParaRPr lang="en-US" dirty="0"/>
          </a:p>
        </p:txBody>
      </p:sp>
      <p:pic>
        <p:nvPicPr>
          <p:cNvPr id="5" name="Picture 9"/>
          <p:cNvPicPr>
            <a:picLocks noChangeAspect="1" noChangeArrowheads="1"/>
          </p:cNvPicPr>
          <p:nvPr/>
        </p:nvPicPr>
        <p:blipFill>
          <a:blip r:embed="rId2" cstate="print"/>
          <a:srcRect/>
          <a:stretch>
            <a:fillRect/>
          </a:stretch>
        </p:blipFill>
        <p:spPr bwMode="auto">
          <a:xfrm>
            <a:off x="5807969" y="3861048"/>
            <a:ext cx="2525837" cy="2478966"/>
          </a:xfrm>
          <a:prstGeom prst="rect">
            <a:avLst/>
          </a:prstGeom>
          <a:noFill/>
          <a:ln w="9525">
            <a:noFill/>
            <a:miter lim="800000"/>
            <a:headEnd/>
            <a:tailEnd/>
          </a:ln>
        </p:spPr>
      </p:pic>
    </p:spTree>
    <p:extLst>
      <p:ext uri="{BB962C8B-B14F-4D97-AF65-F5344CB8AC3E}">
        <p14:creationId xmlns:p14="http://schemas.microsoft.com/office/powerpoint/2010/main" val="11306752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198"/>
          <a:stretch>
            <a:fillRect/>
          </a:stretch>
        </p:blipFill>
        <p:spPr bwMode="auto">
          <a:xfrm>
            <a:off x="1902550" y="1409700"/>
            <a:ext cx="8297907" cy="4179540"/>
          </a:xfrm>
          <a:prstGeom prst="rect">
            <a:avLst/>
          </a:prstGeom>
          <a:noFill/>
          <a:ln w="9525">
            <a:noFill/>
            <a:miter lim="800000"/>
            <a:headEnd/>
            <a:tailEnd/>
          </a:ln>
        </p:spPr>
      </p:pic>
      <p:sp>
        <p:nvSpPr>
          <p:cNvPr id="5"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KNN algorithm</a:t>
            </a:r>
            <a:r>
              <a:rPr lang="en-US" b="1" dirty="0" smtClean="0"/>
              <a:t/>
            </a:r>
            <a:br>
              <a:rPr lang="en-US" b="1" dirty="0" smtClean="0"/>
            </a:br>
            <a:endParaRPr lang="en-US" dirty="0"/>
          </a:p>
        </p:txBody>
      </p:sp>
    </p:spTree>
    <p:extLst>
      <p:ext uri="{BB962C8B-B14F-4D97-AF65-F5344CB8AC3E}">
        <p14:creationId xmlns:p14="http://schemas.microsoft.com/office/powerpoint/2010/main" val="26711045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KNN algorithm</a:t>
            </a:r>
            <a:r>
              <a:rPr lang="en-US" b="1" dirty="0" smtClean="0"/>
              <a:t/>
            </a:r>
            <a:br>
              <a:rPr lang="en-US" b="1" dirty="0" smtClean="0"/>
            </a:br>
            <a:endParaRPr lang="en-US" dirty="0"/>
          </a:p>
        </p:txBody>
      </p:sp>
      <p:sp>
        <p:nvSpPr>
          <p:cNvPr id="3" name="Content Placeholder 2"/>
          <p:cNvSpPr>
            <a:spLocks noGrp="1"/>
          </p:cNvSpPr>
          <p:nvPr>
            <p:ph idx="1"/>
          </p:nvPr>
        </p:nvSpPr>
        <p:spPr>
          <a:xfrm>
            <a:off x="1991544" y="1340769"/>
            <a:ext cx="8229600" cy="4525963"/>
          </a:xfrm>
        </p:spPr>
        <p:txBody>
          <a:bodyPr>
            <a:normAutofit lnSpcReduction="10000"/>
          </a:bodyPr>
          <a:lstStyle/>
          <a:p>
            <a:pPr>
              <a:lnSpc>
                <a:spcPct val="150000"/>
              </a:lnSpc>
              <a:buNone/>
            </a:pPr>
            <a:r>
              <a:rPr lang="en-US" sz="2200" b="1" dirty="0">
                <a:latin typeface="Times New Roman" pitchFamily="18" charset="0"/>
                <a:cs typeface="Times New Roman" pitchFamily="18" charset="0"/>
              </a:rPr>
              <a:t>When do we use KNN algorithm?</a:t>
            </a:r>
          </a:p>
          <a:p>
            <a:pPr>
              <a:lnSpc>
                <a:spcPct val="150000"/>
              </a:lnSpc>
            </a:pPr>
            <a:r>
              <a:rPr lang="en-US" sz="2200" dirty="0">
                <a:latin typeface="Times New Roman" pitchFamily="18" charset="0"/>
                <a:cs typeface="Times New Roman" pitchFamily="18" charset="0"/>
              </a:rPr>
              <a:t>KNN can be used for both classification and regression predictive problems. However, it is more widely used in classification problems in the industry. To evaluate any technique we generally look at 3 important aspects:</a:t>
            </a:r>
          </a:p>
          <a:p>
            <a:pPr>
              <a:lnSpc>
                <a:spcPct val="150000"/>
              </a:lnSpc>
              <a:buNone/>
            </a:pPr>
            <a:r>
              <a:rPr lang="en-US" sz="2200" dirty="0">
                <a:latin typeface="Times New Roman" pitchFamily="18" charset="0"/>
                <a:cs typeface="Times New Roman" pitchFamily="18" charset="0"/>
              </a:rPr>
              <a:t>1. Ease to interpret output</a:t>
            </a:r>
          </a:p>
          <a:p>
            <a:pPr>
              <a:lnSpc>
                <a:spcPct val="150000"/>
              </a:lnSpc>
              <a:buNone/>
            </a:pPr>
            <a:r>
              <a:rPr lang="en-US" sz="2200" dirty="0">
                <a:latin typeface="Times New Roman" pitchFamily="18" charset="0"/>
                <a:cs typeface="Times New Roman" pitchFamily="18" charset="0"/>
              </a:rPr>
              <a:t>2. Calculation time</a:t>
            </a:r>
          </a:p>
          <a:p>
            <a:pPr>
              <a:lnSpc>
                <a:spcPct val="150000"/>
              </a:lnSpc>
              <a:buNone/>
            </a:pPr>
            <a:r>
              <a:rPr lang="en-US" sz="2200" dirty="0">
                <a:latin typeface="Times New Roman" pitchFamily="18" charset="0"/>
                <a:cs typeface="Times New Roman" pitchFamily="18" charset="0"/>
              </a:rPr>
              <a:t>3. Predictive Power</a:t>
            </a:r>
          </a:p>
          <a:p>
            <a:pPr>
              <a:buNone/>
            </a:pPr>
            <a:endParaRPr lang="en-US" b="1" dirty="0" smtClean="0"/>
          </a:p>
          <a:p>
            <a:endParaRPr lang="en-US" dirty="0"/>
          </a:p>
        </p:txBody>
      </p:sp>
    </p:spTree>
    <p:extLst>
      <p:ext uri="{BB962C8B-B14F-4D97-AF65-F5344CB8AC3E}">
        <p14:creationId xmlns:p14="http://schemas.microsoft.com/office/powerpoint/2010/main" val="3680522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808" y="53752"/>
            <a:ext cx="8229600" cy="1143000"/>
          </a:xfrm>
        </p:spPr>
        <p:txBody>
          <a:bodyPr>
            <a:normAutofit/>
          </a:bodyPr>
          <a:lstStyle/>
          <a:p>
            <a:r>
              <a:rPr lang="fr-FR" sz="3200" b="1" dirty="0">
                <a:solidFill>
                  <a:srgbClr val="FFC000"/>
                </a:solidFill>
                <a:latin typeface="Times New Roman" pitchFamily="18" charset="0"/>
                <a:cs typeface="Times New Roman" pitchFamily="18" charset="0"/>
              </a:rPr>
              <a:t>Image </a:t>
            </a:r>
            <a:r>
              <a:rPr lang="fr-FR" sz="3200" b="1" dirty="0" err="1">
                <a:solidFill>
                  <a:srgbClr val="FFC000"/>
                </a:solidFill>
                <a:latin typeface="Times New Roman" pitchFamily="18" charset="0"/>
                <a:cs typeface="Times New Roman" pitchFamily="18" charset="0"/>
              </a:rPr>
              <a:t>enhancement</a:t>
            </a:r>
            <a:r>
              <a:rPr lang="fr-FR" sz="3200" b="1" dirty="0">
                <a:solidFill>
                  <a:srgbClr val="FFC000"/>
                </a:solidFill>
                <a:latin typeface="Times New Roman" pitchFamily="18" charset="0"/>
                <a:cs typeface="Times New Roman" pitchFamily="18" charset="0"/>
              </a:rPr>
              <a:t> vs Image Restoration</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019870"/>
            <a:ext cx="8229600" cy="5145435"/>
          </a:xfrm>
        </p:spPr>
        <p:txBody>
          <a:bodyPr>
            <a:normAutofit fontScale="92500" lnSpcReduction="20000"/>
          </a:bodyPr>
          <a:lstStyle/>
          <a:p>
            <a:pPr algn="just">
              <a:lnSpc>
                <a:spcPct val="150000"/>
              </a:lnSpc>
            </a:pPr>
            <a:r>
              <a:rPr lang="en-US" sz="2200" dirty="0">
                <a:latin typeface="Times New Roman" pitchFamily="18" charset="0"/>
                <a:cs typeface="Times New Roman" pitchFamily="18" charset="0"/>
              </a:rPr>
              <a:t>Image restoration assumes a degradation model that is known or can be estimated.</a:t>
            </a:r>
          </a:p>
          <a:p>
            <a:pPr algn="just">
              <a:lnSpc>
                <a:spcPct val="150000"/>
              </a:lnSpc>
            </a:pPr>
            <a:r>
              <a:rPr lang="en-US" sz="2200" dirty="0">
                <a:latin typeface="Times New Roman" pitchFamily="18" charset="0"/>
                <a:cs typeface="Times New Roman" pitchFamily="18" charset="0"/>
              </a:rPr>
              <a:t>Original content and quality does not mean </a:t>
            </a:r>
            <a:r>
              <a:rPr lang="en-US" sz="2200" dirty="0">
                <a:solidFill>
                  <a:srgbClr val="FF0000"/>
                </a:solidFill>
                <a:latin typeface="Times New Roman" pitchFamily="18" charset="0"/>
                <a:cs typeface="Times New Roman" pitchFamily="18" charset="0"/>
              </a:rPr>
              <a:t>Good looking or appearance.</a:t>
            </a:r>
          </a:p>
          <a:p>
            <a:pPr algn="just">
              <a:lnSpc>
                <a:spcPct val="150000"/>
              </a:lnSpc>
            </a:pPr>
            <a:r>
              <a:rPr lang="en-US" sz="2200" dirty="0">
                <a:latin typeface="Times New Roman" pitchFamily="18" charset="0"/>
                <a:cs typeface="Times New Roman" pitchFamily="18" charset="0"/>
              </a:rPr>
              <a:t>Image Enhancement is </a:t>
            </a:r>
            <a:r>
              <a:rPr lang="en-US" sz="2200" dirty="0">
                <a:solidFill>
                  <a:srgbClr val="FF0000"/>
                </a:solidFill>
                <a:latin typeface="Times New Roman" pitchFamily="18" charset="0"/>
                <a:cs typeface="Times New Roman" pitchFamily="18" charset="0"/>
              </a:rPr>
              <a:t>subjective, </a:t>
            </a:r>
            <a:r>
              <a:rPr lang="en-US" sz="2200" dirty="0">
                <a:latin typeface="Times New Roman" pitchFamily="18" charset="0"/>
                <a:cs typeface="Times New Roman" pitchFamily="18" charset="0"/>
              </a:rPr>
              <a:t>where as image restoration is </a:t>
            </a:r>
            <a:r>
              <a:rPr lang="en-US" sz="2200" dirty="0">
                <a:solidFill>
                  <a:srgbClr val="FF0000"/>
                </a:solidFill>
                <a:latin typeface="Times New Roman" pitchFamily="18" charset="0"/>
                <a:cs typeface="Times New Roman" pitchFamily="18" charset="0"/>
              </a:rPr>
              <a:t>objective</a:t>
            </a:r>
            <a:r>
              <a:rPr lang="en-US" sz="2200" dirty="0">
                <a:latin typeface="Times New Roman" pitchFamily="18" charset="0"/>
                <a:cs typeface="Times New Roman" pitchFamily="18" charset="0"/>
              </a:rPr>
              <a:t> </a:t>
            </a:r>
            <a:r>
              <a:rPr lang="en-US" sz="2200" dirty="0">
                <a:solidFill>
                  <a:srgbClr val="FF0000"/>
                </a:solidFill>
                <a:latin typeface="Times New Roman" pitchFamily="18" charset="0"/>
                <a:cs typeface="Times New Roman" pitchFamily="18" charset="0"/>
              </a:rPr>
              <a:t>process.</a:t>
            </a:r>
          </a:p>
          <a:p>
            <a:pPr algn="just">
              <a:lnSpc>
                <a:spcPct val="150000"/>
              </a:lnSpc>
            </a:pPr>
            <a:r>
              <a:rPr lang="en-US" sz="2200" dirty="0">
                <a:latin typeface="Times New Roman" pitchFamily="18" charset="0"/>
                <a:cs typeface="Times New Roman" pitchFamily="18" charset="0"/>
              </a:rPr>
              <a:t>Image restoration try to recover original image from degraded with </a:t>
            </a:r>
            <a:r>
              <a:rPr lang="en-US" sz="2200" dirty="0">
                <a:solidFill>
                  <a:srgbClr val="FF0000"/>
                </a:solidFill>
                <a:latin typeface="Times New Roman" pitchFamily="18" charset="0"/>
                <a:cs typeface="Times New Roman" pitchFamily="18" charset="0"/>
              </a:rPr>
              <a:t>prior knowledge of degradation process.</a:t>
            </a:r>
          </a:p>
          <a:p>
            <a:pPr algn="just">
              <a:lnSpc>
                <a:spcPct val="150000"/>
              </a:lnSpc>
            </a:pPr>
            <a:r>
              <a:rPr lang="en-US" sz="2200" dirty="0">
                <a:latin typeface="Times New Roman" pitchFamily="18" charset="0"/>
                <a:cs typeface="Times New Roman" pitchFamily="18" charset="0"/>
              </a:rPr>
              <a:t>Restoration involves </a:t>
            </a:r>
            <a:r>
              <a:rPr lang="en-US" sz="2200" dirty="0">
                <a:solidFill>
                  <a:srgbClr val="FF0000"/>
                </a:solidFill>
                <a:latin typeface="Times New Roman" pitchFamily="18" charset="0"/>
                <a:cs typeface="Times New Roman" pitchFamily="18" charset="0"/>
              </a:rPr>
              <a:t>modeling of degradation </a:t>
            </a:r>
            <a:r>
              <a:rPr lang="en-US" sz="2200" dirty="0">
                <a:latin typeface="Times New Roman" pitchFamily="18" charset="0"/>
                <a:cs typeface="Times New Roman" pitchFamily="18" charset="0"/>
              </a:rPr>
              <a:t>and applying the </a:t>
            </a:r>
            <a:r>
              <a:rPr lang="en-US" sz="2200" dirty="0">
                <a:solidFill>
                  <a:srgbClr val="FF0000"/>
                </a:solidFill>
                <a:latin typeface="Times New Roman" pitchFamily="18" charset="0"/>
                <a:cs typeface="Times New Roman" pitchFamily="18" charset="0"/>
              </a:rPr>
              <a:t>inverse process in order to recover the original image.</a:t>
            </a:r>
          </a:p>
          <a:p>
            <a:pPr algn="just">
              <a:lnSpc>
                <a:spcPct val="150000"/>
              </a:lnSpc>
            </a:pPr>
            <a:r>
              <a:rPr lang="en-US" sz="2200" dirty="0">
                <a:latin typeface="Times New Roman" pitchFamily="18" charset="0"/>
                <a:cs typeface="Times New Roman" pitchFamily="18" charset="0"/>
              </a:rPr>
              <a:t>Although the restore image is not the original image, its approximation of actual image.</a:t>
            </a:r>
          </a:p>
          <a:p>
            <a:endParaRPr lang="en-US" dirty="0"/>
          </a:p>
        </p:txBody>
      </p:sp>
    </p:spTree>
    <p:extLst>
      <p:ext uri="{BB962C8B-B14F-4D97-AF65-F5344CB8AC3E}">
        <p14:creationId xmlns:p14="http://schemas.microsoft.com/office/powerpoint/2010/main" val="37786244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836712"/>
            <a:ext cx="8229600" cy="5112568"/>
          </a:xfrm>
        </p:spPr>
        <p:txBody>
          <a:bodyPr>
            <a:normAutofit fontScale="92500"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200" dirty="0">
              <a:latin typeface="Times New Roman" pitchFamily="18" charset="0"/>
              <a:cs typeface="Times New Roman" pitchFamily="18" charset="0"/>
            </a:endParaRPr>
          </a:p>
          <a:p>
            <a:pPr>
              <a:buNone/>
            </a:pPr>
            <a:r>
              <a:rPr lang="en-US" sz="2200" dirty="0">
                <a:latin typeface="Times New Roman" pitchFamily="18" charset="0"/>
                <a:cs typeface="Times New Roman" pitchFamily="18" charset="0"/>
              </a:rPr>
              <a:t>Let us take a few examples to  place KNN in the scale :</a:t>
            </a:r>
          </a:p>
          <a:p>
            <a:endParaRPr lang="en-IN" sz="2200" dirty="0"/>
          </a:p>
          <a:p>
            <a:endParaRPr lang="en-IN" sz="2200" dirty="0"/>
          </a:p>
          <a:p>
            <a:endParaRPr lang="en-IN" sz="2200" dirty="0"/>
          </a:p>
          <a:p>
            <a:endParaRPr lang="en-IN" sz="2200" dirty="0"/>
          </a:p>
          <a:p>
            <a:endParaRPr lang="en-IN" sz="2200" dirty="0"/>
          </a:p>
          <a:p>
            <a:endParaRPr lang="en-IN" sz="2200" dirty="0"/>
          </a:p>
          <a:p>
            <a:pPr algn="just">
              <a:lnSpc>
                <a:spcPct val="170000"/>
              </a:lnSpc>
            </a:pPr>
            <a:r>
              <a:rPr lang="en-US" sz="2200" dirty="0">
                <a:latin typeface="Times New Roman" pitchFamily="18" charset="0"/>
                <a:cs typeface="Times New Roman" pitchFamily="18" charset="0"/>
              </a:rPr>
              <a:t>KNN algorithm fairs across all parameters of considerations. It is commonly used for its easy of interpretation and low calculation time.</a:t>
            </a:r>
            <a:endParaRPr lang="en-US" sz="2200" dirty="0">
              <a:latin typeface="Times New Roman" pitchFamily="18" charset="0"/>
              <a:cs typeface="Times New Roman" pitchFamily="18" charset="0"/>
            </a:endParaRPr>
          </a:p>
        </p:txBody>
      </p:sp>
      <p:pic>
        <p:nvPicPr>
          <p:cNvPr id="1026" name="Picture 2" descr="Model comparison"/>
          <p:cNvPicPr>
            <a:picLocks noChangeAspect="1" noChangeArrowheads="1"/>
          </p:cNvPicPr>
          <p:nvPr/>
        </p:nvPicPr>
        <p:blipFill>
          <a:blip r:embed="rId2" cstate="print"/>
          <a:srcRect/>
          <a:stretch>
            <a:fillRect/>
          </a:stretch>
        </p:blipFill>
        <p:spPr bwMode="auto">
          <a:xfrm>
            <a:off x="1559496" y="2708920"/>
            <a:ext cx="8976988" cy="1584176"/>
          </a:xfrm>
          <a:prstGeom prst="rect">
            <a:avLst/>
          </a:prstGeom>
          <a:noFill/>
        </p:spPr>
      </p:pic>
      <p:sp>
        <p:nvSpPr>
          <p:cNvPr id="5" name="Title 1"/>
          <p:cNvSpPr>
            <a:spLocks noGrp="1"/>
          </p:cNvSpPr>
          <p:nvPr>
            <p:ph type="title"/>
          </p:nvPr>
        </p:nvSpPr>
        <p:spPr>
          <a:xfrm>
            <a:off x="1981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KNN algorithm</a:t>
            </a:r>
            <a:r>
              <a:rPr lang="en-US" b="1" dirty="0" smtClean="0"/>
              <a:t/>
            </a:r>
            <a:br>
              <a:rPr lang="en-US" b="1" dirty="0" smtClean="0"/>
            </a:br>
            <a:endParaRPr lang="en-US" dirty="0"/>
          </a:p>
        </p:txBody>
      </p:sp>
    </p:spTree>
    <p:extLst>
      <p:ext uri="{BB962C8B-B14F-4D97-AF65-F5344CB8AC3E}">
        <p14:creationId xmlns:p14="http://schemas.microsoft.com/office/powerpoint/2010/main" val="8302659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How does the KNN algorithm work?</a:t>
            </a:r>
            <a:r>
              <a:rPr lang="en-US" b="1" dirty="0" smtClean="0"/>
              <a:t/>
            </a:r>
            <a:br>
              <a:rPr lang="en-US" b="1" dirty="0" smtClean="0"/>
            </a:br>
            <a:endParaRPr lang="en-US" dirty="0"/>
          </a:p>
        </p:txBody>
      </p:sp>
      <p:sp>
        <p:nvSpPr>
          <p:cNvPr id="3" name="Content Placeholder 2"/>
          <p:cNvSpPr>
            <a:spLocks noGrp="1"/>
          </p:cNvSpPr>
          <p:nvPr>
            <p:ph idx="1"/>
          </p:nvPr>
        </p:nvSpPr>
        <p:spPr>
          <a:xfrm>
            <a:off x="1981200" y="1340769"/>
            <a:ext cx="8229600" cy="4525963"/>
          </a:xfrm>
        </p:spPr>
        <p:txBody>
          <a:bodyPr/>
          <a:lstStyle/>
          <a:p>
            <a:pPr>
              <a:lnSpc>
                <a:spcPct val="150000"/>
              </a:lnSpc>
            </a:pPr>
            <a:r>
              <a:rPr lang="en-US" sz="2000" dirty="0">
                <a:latin typeface="Times New Roman" pitchFamily="18" charset="0"/>
                <a:cs typeface="Times New Roman" pitchFamily="18" charset="0"/>
              </a:rPr>
              <a:t>Let’s take a simple case to understand this algorithm. Following is a spread of red circles (RC) and green squares (GS) :</a:t>
            </a:r>
          </a:p>
          <a:p>
            <a:endParaRPr lang="en-US" dirty="0"/>
          </a:p>
        </p:txBody>
      </p:sp>
      <p:pic>
        <p:nvPicPr>
          <p:cNvPr id="84994" name="Picture 2" descr="scenario1"/>
          <p:cNvPicPr>
            <a:picLocks noChangeAspect="1" noChangeArrowheads="1"/>
          </p:cNvPicPr>
          <p:nvPr/>
        </p:nvPicPr>
        <p:blipFill>
          <a:blip r:embed="rId2" cstate="print"/>
          <a:srcRect/>
          <a:stretch>
            <a:fillRect/>
          </a:stretch>
        </p:blipFill>
        <p:spPr bwMode="auto">
          <a:xfrm>
            <a:off x="2495601" y="2348880"/>
            <a:ext cx="6810375" cy="4032448"/>
          </a:xfrm>
          <a:prstGeom prst="rect">
            <a:avLst/>
          </a:prstGeom>
          <a:noFill/>
        </p:spPr>
      </p:pic>
    </p:spTree>
    <p:extLst>
      <p:ext uri="{BB962C8B-B14F-4D97-AF65-F5344CB8AC3E}">
        <p14:creationId xmlns:p14="http://schemas.microsoft.com/office/powerpoint/2010/main" val="6661461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908721"/>
            <a:ext cx="8229600" cy="4525963"/>
          </a:xfrm>
        </p:spPr>
        <p:txBody>
          <a:bodyPr>
            <a:normAutofit/>
          </a:bodyPr>
          <a:lstStyle/>
          <a:p>
            <a:pPr algn="just">
              <a:lnSpc>
                <a:spcPct val="150000"/>
              </a:lnSpc>
            </a:pPr>
            <a:r>
              <a:rPr lang="en-US" sz="2000" dirty="0">
                <a:latin typeface="Times New Roman" pitchFamily="18" charset="0"/>
                <a:cs typeface="Times New Roman" pitchFamily="18" charset="0"/>
              </a:rPr>
              <a:t>You intend to find out the class of the blue star (BS). BS can either be RC or GS and nothing else. The “K” is KNN algorithm is the nearest neighbor we wish to take the vote from. Let’s say K = 3. </a:t>
            </a:r>
          </a:p>
          <a:p>
            <a:pPr algn="just">
              <a:lnSpc>
                <a:spcPct val="150000"/>
              </a:lnSpc>
            </a:pPr>
            <a:r>
              <a:rPr lang="en-US" sz="2000" dirty="0">
                <a:latin typeface="Times New Roman" pitchFamily="18" charset="0"/>
                <a:cs typeface="Times New Roman" pitchFamily="18" charset="0"/>
              </a:rPr>
              <a:t>Hence, we will now make a circle with BS as the center just as big as to enclose only three data points on the plane. Refer to the following diagram for more details:</a:t>
            </a:r>
            <a:endParaRPr lang="en-US" sz="2000" dirty="0">
              <a:latin typeface="Times New Roman" pitchFamily="18" charset="0"/>
              <a:cs typeface="Times New Roman" pitchFamily="18" charset="0"/>
            </a:endParaRPr>
          </a:p>
        </p:txBody>
      </p:sp>
      <p:pic>
        <p:nvPicPr>
          <p:cNvPr id="86018" name="Picture 2" descr="scenario2"/>
          <p:cNvPicPr>
            <a:picLocks noChangeAspect="1" noChangeArrowheads="1"/>
          </p:cNvPicPr>
          <p:nvPr/>
        </p:nvPicPr>
        <p:blipFill>
          <a:blip r:embed="rId2" cstate="print"/>
          <a:srcRect/>
          <a:stretch>
            <a:fillRect/>
          </a:stretch>
        </p:blipFill>
        <p:spPr bwMode="auto">
          <a:xfrm>
            <a:off x="2495601" y="3717327"/>
            <a:ext cx="6480720" cy="2837015"/>
          </a:xfrm>
          <a:prstGeom prst="rect">
            <a:avLst/>
          </a:prstGeom>
          <a:noFill/>
        </p:spPr>
      </p:pic>
      <p:sp>
        <p:nvSpPr>
          <p:cNvPr id="5" name="Title 1"/>
          <p:cNvSpPr>
            <a:spLocks noGrp="1"/>
          </p:cNvSpPr>
          <p:nvPr>
            <p:ph type="title"/>
          </p:nvPr>
        </p:nvSpPr>
        <p:spPr>
          <a:xfrm>
            <a:off x="1631504"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How does the KNN algorithm work?</a:t>
            </a:r>
            <a:r>
              <a:rPr lang="en-US" b="1" dirty="0" smtClean="0"/>
              <a:t/>
            </a:r>
            <a:br>
              <a:rPr lang="en-US" b="1" dirty="0" smtClean="0"/>
            </a:br>
            <a:endParaRPr lang="en-US" dirty="0"/>
          </a:p>
        </p:txBody>
      </p:sp>
    </p:spTree>
    <p:extLst>
      <p:ext uri="{BB962C8B-B14F-4D97-AF65-F5344CB8AC3E}">
        <p14:creationId xmlns:p14="http://schemas.microsoft.com/office/powerpoint/2010/main" val="1308622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The three closest points to BS is all RC. Hence, with a good confidence level, we can say that the BS should belong to the class RC. </a:t>
            </a:r>
          </a:p>
          <a:p>
            <a:pPr algn="just">
              <a:lnSpc>
                <a:spcPct val="150000"/>
              </a:lnSpc>
            </a:pPr>
            <a:r>
              <a:rPr lang="en-US" sz="2000" dirty="0">
                <a:latin typeface="Times New Roman" pitchFamily="18" charset="0"/>
                <a:cs typeface="Times New Roman" pitchFamily="18" charset="0"/>
              </a:rPr>
              <a:t>Here, the choice became very obvious as all three votes from the closest neighbor went to RC. The choice of the parameter K is very crucial in this algorithm. </a:t>
            </a:r>
          </a:p>
          <a:p>
            <a:pPr algn="just">
              <a:lnSpc>
                <a:spcPct val="150000"/>
              </a:lnSpc>
            </a:pPr>
            <a:r>
              <a:rPr lang="en-US" sz="2000" dirty="0">
                <a:latin typeface="Times New Roman" pitchFamily="18" charset="0"/>
                <a:cs typeface="Times New Roman" pitchFamily="18" charset="0"/>
              </a:rPr>
              <a:t>Next, we will understand what are the factors to be considered to conclude the best K.</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1631504"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How does the KNN algorithm work?</a:t>
            </a:r>
            <a:r>
              <a:rPr lang="en-US" b="1" dirty="0" smtClean="0"/>
              <a:t/>
            </a:r>
            <a:br>
              <a:rPr lang="en-US" b="1" dirty="0" smtClean="0"/>
            </a:br>
            <a:endParaRPr lang="en-US" dirty="0"/>
          </a:p>
        </p:txBody>
      </p:sp>
    </p:spTree>
    <p:extLst>
      <p:ext uri="{BB962C8B-B14F-4D97-AF65-F5344CB8AC3E}">
        <p14:creationId xmlns:p14="http://schemas.microsoft.com/office/powerpoint/2010/main" val="24848814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260648"/>
            <a:ext cx="8229600" cy="1143000"/>
          </a:xfrm>
        </p:spPr>
        <p:txBody>
          <a:bodyPr>
            <a:normAutofit/>
          </a:bodyPr>
          <a:lstStyle/>
          <a:p>
            <a:r>
              <a:rPr lang="en-US" sz="3200" b="1" dirty="0">
                <a:solidFill>
                  <a:srgbClr val="FFC000"/>
                </a:solidFill>
                <a:latin typeface="Times New Roman" pitchFamily="18" charset="0"/>
                <a:cs typeface="Times New Roman" pitchFamily="18" charset="0"/>
              </a:rPr>
              <a:t>How do we choose the factor K?</a:t>
            </a:r>
            <a:br>
              <a:rPr lang="en-US" sz="3200" b="1" dirty="0">
                <a:solidFill>
                  <a:srgbClr val="FFC000"/>
                </a:solidFill>
                <a:latin typeface="Times New Roman" pitchFamily="18" charset="0"/>
                <a:cs typeface="Times New Roman" pitchFamily="18" charset="0"/>
              </a:rPr>
            </a:b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556793"/>
            <a:ext cx="8229600" cy="4525963"/>
          </a:xfrm>
        </p:spPr>
        <p:txBody>
          <a:bodyPr>
            <a:normAutofit/>
          </a:bodyPr>
          <a:lstStyle/>
          <a:p>
            <a:pPr algn="just">
              <a:lnSpc>
                <a:spcPct val="150000"/>
              </a:lnSpc>
            </a:pPr>
            <a:r>
              <a:rPr lang="en-US" sz="2000" dirty="0">
                <a:latin typeface="Times New Roman" pitchFamily="18" charset="0"/>
                <a:cs typeface="Times New Roman" pitchFamily="18" charset="0"/>
              </a:rPr>
              <a:t>First let us try to understand what exactly does K influence in the algorithm. </a:t>
            </a:r>
          </a:p>
          <a:p>
            <a:pPr algn="just">
              <a:lnSpc>
                <a:spcPct val="150000"/>
              </a:lnSpc>
            </a:pPr>
            <a:r>
              <a:rPr lang="en-US" sz="2000" dirty="0">
                <a:latin typeface="Times New Roman" pitchFamily="18" charset="0"/>
                <a:cs typeface="Times New Roman" pitchFamily="18" charset="0"/>
              </a:rPr>
              <a:t>If we see the last example, given that all the 6 training observation remain constant, with a given K value we can make boundaries of each class.</a:t>
            </a:r>
          </a:p>
          <a:p>
            <a:pPr algn="just">
              <a:lnSpc>
                <a:spcPct val="150000"/>
              </a:lnSpc>
            </a:pPr>
            <a:r>
              <a:rPr lang="en-US" sz="2000" dirty="0">
                <a:latin typeface="Times New Roman" pitchFamily="18" charset="0"/>
                <a:cs typeface="Times New Roman" pitchFamily="18" charset="0"/>
              </a:rPr>
              <a:t>These boundaries will segregate RC from GS. In the same way, let’s try to see the effect of value “K” on the class boundaries. </a:t>
            </a:r>
          </a:p>
          <a:p>
            <a:pPr algn="just">
              <a:lnSpc>
                <a:spcPct val="150000"/>
              </a:lnSpc>
            </a:pPr>
            <a:r>
              <a:rPr lang="en-US" sz="2000" dirty="0">
                <a:latin typeface="Times New Roman" pitchFamily="18" charset="0"/>
                <a:cs typeface="Times New Roman" pitchFamily="18" charset="0"/>
              </a:rPr>
              <a:t>The following are the different boundaries separating the two classes with different values of K.</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567120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AutoShape 2" descr="K judgement2"/>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7044" name="AutoShape 4" descr="K judgement2"/>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7046" name="AutoShape 6" descr="K judgemen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7048" name="AutoShape 8" descr="K judgemen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7049" name="Picture 9"/>
          <p:cNvPicPr>
            <a:picLocks noChangeAspect="1" noChangeArrowheads="1"/>
          </p:cNvPicPr>
          <p:nvPr/>
        </p:nvPicPr>
        <p:blipFill>
          <a:blip r:embed="rId2" cstate="print"/>
          <a:srcRect/>
          <a:stretch>
            <a:fillRect/>
          </a:stretch>
        </p:blipFill>
        <p:spPr bwMode="auto">
          <a:xfrm>
            <a:off x="2994100" y="938158"/>
            <a:ext cx="5766197" cy="5659195"/>
          </a:xfrm>
          <a:prstGeom prst="rect">
            <a:avLst/>
          </a:prstGeom>
          <a:noFill/>
          <a:ln w="9525">
            <a:noFill/>
            <a:miter lim="800000"/>
            <a:headEnd/>
            <a:tailEnd/>
          </a:ln>
        </p:spPr>
      </p:pic>
      <p:sp>
        <p:nvSpPr>
          <p:cNvPr id="9" name="Title 1"/>
          <p:cNvSpPr>
            <a:spLocks noGrp="1"/>
          </p:cNvSpPr>
          <p:nvPr>
            <p:ph type="title"/>
          </p:nvPr>
        </p:nvSpPr>
        <p:spPr>
          <a:xfrm>
            <a:off x="1703512" y="260648"/>
            <a:ext cx="8229600" cy="1143000"/>
          </a:xfrm>
        </p:spPr>
        <p:txBody>
          <a:bodyPr>
            <a:normAutofit/>
          </a:bodyPr>
          <a:lstStyle/>
          <a:p>
            <a:r>
              <a:rPr lang="en-US" sz="3200" b="1" dirty="0">
                <a:solidFill>
                  <a:srgbClr val="FFC000"/>
                </a:solidFill>
                <a:latin typeface="Times New Roman" pitchFamily="18" charset="0"/>
                <a:cs typeface="Times New Roman" pitchFamily="18" charset="0"/>
              </a:rPr>
              <a:t>How do we choose the factor K?</a:t>
            </a:r>
            <a:br>
              <a:rPr lang="en-US" sz="3200" b="1" dirty="0">
                <a:solidFill>
                  <a:srgbClr val="FFC000"/>
                </a:solidFill>
                <a:latin typeface="Times New Roman" pitchFamily="18" charset="0"/>
                <a:cs typeface="Times New Roman" pitchFamily="18" charset="0"/>
              </a:rPr>
            </a:br>
            <a:endParaRPr lang="en-US" sz="32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41067826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52737"/>
            <a:ext cx="8229600" cy="4525963"/>
          </a:xfrm>
        </p:spPr>
        <p:txBody>
          <a:bodyPr>
            <a:normAutofit/>
          </a:bodyPr>
          <a:lstStyle/>
          <a:p>
            <a:pPr algn="just">
              <a:lnSpc>
                <a:spcPct val="150000"/>
              </a:lnSpc>
            </a:pPr>
            <a:r>
              <a:rPr lang="en-US" sz="2200" dirty="0">
                <a:latin typeface="Times New Roman" pitchFamily="18" charset="0"/>
                <a:cs typeface="Times New Roman" pitchFamily="18" charset="0"/>
              </a:rPr>
              <a:t>If you watch carefully, you can see that the boundary becomes smoother with increasing value of K. With K increasing to infinity it finally becomes all blue or all red depending on the total majority.  The training error rate and the validation error rate are two parameters we need to access different K-value. Following is the curve for the training error rate with a varying value of K :</a:t>
            </a:r>
          </a:p>
          <a:p>
            <a:pPr>
              <a:buNone/>
            </a:pPr>
            <a:endParaRPr lang="en-US" dirty="0"/>
          </a:p>
        </p:txBody>
      </p:sp>
      <p:sp>
        <p:nvSpPr>
          <p:cNvPr id="4" name="Title 1"/>
          <p:cNvSpPr txBox="1">
            <a:spLocks/>
          </p:cNvSpPr>
          <p:nvPr/>
        </p:nvSpPr>
        <p:spPr>
          <a:xfrm>
            <a:off x="1703512" y="260648"/>
            <a:ext cx="8229600" cy="1143000"/>
          </a:xfrm>
          <a:prstGeom prst="rect">
            <a:avLst/>
          </a:prstGeom>
        </p:spPr>
        <p:txBody>
          <a:bodyPr vert="horz" lIns="91440" tIns="45720" rIns="91440" bIns="45720" rtlCol="0" anchor="ctr">
            <a:normAutofit/>
          </a:bodyPr>
          <a:lstStyle/>
          <a:p>
            <a:pPr algn="ctr">
              <a:spcBef>
                <a:spcPct val="0"/>
              </a:spcBef>
              <a:defRPr/>
            </a:pPr>
            <a:r>
              <a:rPr lang="en-US" sz="3200" b="1" dirty="0">
                <a:solidFill>
                  <a:srgbClr val="FFC000"/>
                </a:solidFill>
                <a:latin typeface="Times New Roman" pitchFamily="18" charset="0"/>
                <a:ea typeface="+mj-ea"/>
                <a:cs typeface="Times New Roman" pitchFamily="18" charset="0"/>
              </a:rPr>
              <a:t>How do we choose the factor K?</a:t>
            </a:r>
            <a:br>
              <a:rPr lang="en-US" sz="3200" b="1" dirty="0">
                <a:solidFill>
                  <a:srgbClr val="FFC000"/>
                </a:solidFill>
                <a:latin typeface="Times New Roman" pitchFamily="18" charset="0"/>
                <a:ea typeface="+mj-ea"/>
                <a:cs typeface="Times New Roman" pitchFamily="18" charset="0"/>
              </a:rPr>
            </a:br>
            <a:endParaRPr lang="en-US" sz="3200" dirty="0">
              <a:solidFill>
                <a:srgbClr val="FFC000"/>
              </a:solidFill>
              <a:latin typeface="Times New Roman" pitchFamily="18" charset="0"/>
              <a:ea typeface="+mj-ea"/>
              <a:cs typeface="Times New Roman" pitchFamily="18" charset="0"/>
            </a:endParaRPr>
          </a:p>
        </p:txBody>
      </p:sp>
      <p:sp>
        <p:nvSpPr>
          <p:cNvPr id="90114" name="AutoShape 2" descr="training erro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0116" name="AutoShape 4" descr="training erro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0118" name="AutoShape 6" descr="training erro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0119" name="Picture 7" descr="C:\Users\jagan\Pictures\11.png"/>
          <p:cNvPicPr>
            <a:picLocks noChangeAspect="1" noChangeArrowheads="1"/>
          </p:cNvPicPr>
          <p:nvPr/>
        </p:nvPicPr>
        <p:blipFill>
          <a:blip r:embed="rId2" cstate="print"/>
          <a:srcRect/>
          <a:stretch>
            <a:fillRect/>
          </a:stretch>
        </p:blipFill>
        <p:spPr bwMode="auto">
          <a:xfrm>
            <a:off x="3143673" y="4077073"/>
            <a:ext cx="4908351" cy="2428205"/>
          </a:xfrm>
          <a:prstGeom prst="rect">
            <a:avLst/>
          </a:prstGeom>
          <a:noFill/>
        </p:spPr>
      </p:pic>
    </p:spTree>
    <p:extLst>
      <p:ext uri="{BB962C8B-B14F-4D97-AF65-F5344CB8AC3E}">
        <p14:creationId xmlns:p14="http://schemas.microsoft.com/office/powerpoint/2010/main" val="119078219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980729"/>
            <a:ext cx="8229600" cy="4525963"/>
          </a:xfrm>
        </p:spPr>
        <p:txBody>
          <a:bodyPr>
            <a:normAutofit/>
          </a:bodyPr>
          <a:lstStyle/>
          <a:p>
            <a:pPr algn="just">
              <a:lnSpc>
                <a:spcPct val="150000"/>
              </a:lnSpc>
            </a:pPr>
            <a:r>
              <a:rPr lang="en-US" sz="2000" dirty="0">
                <a:latin typeface="Times New Roman" pitchFamily="18" charset="0"/>
                <a:cs typeface="Times New Roman" pitchFamily="18" charset="0"/>
              </a:rPr>
              <a:t>As you can see, the error rate at K=1 is always zero for the training sample. This is because the closest point to any training data point is itself. Hence the prediction is always accurate with K=1. If validation error curve would have been similar, our choice of K would have been 1. Following is the validation error curve with varying value of K:</a:t>
            </a:r>
            <a:endParaRPr lang="en-US" sz="2000" dirty="0">
              <a:latin typeface="Times New Roman" pitchFamily="18" charset="0"/>
              <a:cs typeface="Times New Roman" pitchFamily="18" charset="0"/>
            </a:endParaRPr>
          </a:p>
        </p:txBody>
      </p:sp>
      <p:pic>
        <p:nvPicPr>
          <p:cNvPr id="91138" name="Picture 2" descr="training error_1"/>
          <p:cNvPicPr>
            <a:picLocks noChangeAspect="1" noChangeArrowheads="1"/>
          </p:cNvPicPr>
          <p:nvPr/>
        </p:nvPicPr>
        <p:blipFill>
          <a:blip r:embed="rId2" cstate="print"/>
          <a:srcRect/>
          <a:stretch>
            <a:fillRect/>
          </a:stretch>
        </p:blipFill>
        <p:spPr bwMode="auto">
          <a:xfrm>
            <a:off x="3143672" y="3464100"/>
            <a:ext cx="5904656" cy="2917228"/>
          </a:xfrm>
          <a:prstGeom prst="rect">
            <a:avLst/>
          </a:prstGeom>
          <a:noFill/>
        </p:spPr>
      </p:pic>
      <p:sp>
        <p:nvSpPr>
          <p:cNvPr id="5" name="Title 1"/>
          <p:cNvSpPr txBox="1">
            <a:spLocks/>
          </p:cNvSpPr>
          <p:nvPr/>
        </p:nvSpPr>
        <p:spPr>
          <a:xfrm>
            <a:off x="1703512" y="260648"/>
            <a:ext cx="8229600" cy="1143000"/>
          </a:xfrm>
          <a:prstGeom prst="rect">
            <a:avLst/>
          </a:prstGeom>
        </p:spPr>
        <p:txBody>
          <a:bodyPr vert="horz" lIns="91440" tIns="45720" rIns="91440" bIns="45720" rtlCol="0" anchor="ctr">
            <a:normAutofit/>
          </a:bodyPr>
          <a:lstStyle/>
          <a:p>
            <a:pPr algn="ctr">
              <a:spcBef>
                <a:spcPct val="0"/>
              </a:spcBef>
              <a:defRPr/>
            </a:pPr>
            <a:r>
              <a:rPr lang="en-US" sz="3200" b="1" dirty="0">
                <a:solidFill>
                  <a:srgbClr val="FFC000"/>
                </a:solidFill>
                <a:latin typeface="Times New Roman" pitchFamily="18" charset="0"/>
                <a:ea typeface="+mj-ea"/>
                <a:cs typeface="Times New Roman" pitchFamily="18" charset="0"/>
              </a:rPr>
              <a:t>How do we choose the factor K?</a:t>
            </a:r>
            <a:br>
              <a:rPr lang="en-US" sz="3200" b="1" dirty="0">
                <a:solidFill>
                  <a:srgbClr val="FFC000"/>
                </a:solidFill>
                <a:latin typeface="Times New Roman" pitchFamily="18" charset="0"/>
                <a:ea typeface="+mj-ea"/>
                <a:cs typeface="Times New Roman" pitchFamily="18" charset="0"/>
              </a:rPr>
            </a:br>
            <a:endParaRPr lang="en-US" sz="3200" dirty="0">
              <a:solidFill>
                <a:srgbClr val="FFC000"/>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5767816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This makes the story more clear. At K=1, we were </a:t>
            </a:r>
            <a:r>
              <a:rPr lang="en-US" sz="2000" dirty="0" err="1">
                <a:latin typeface="Times New Roman" pitchFamily="18" charset="0"/>
                <a:cs typeface="Times New Roman" pitchFamily="18" charset="0"/>
              </a:rPr>
              <a:t>overfitting</a:t>
            </a:r>
            <a:r>
              <a:rPr lang="en-US" sz="2000" dirty="0">
                <a:latin typeface="Times New Roman" pitchFamily="18" charset="0"/>
                <a:cs typeface="Times New Roman" pitchFamily="18" charset="0"/>
              </a:rPr>
              <a:t> the boundaries. Hence, error rate initially decreases and reaches a minima. </a:t>
            </a:r>
          </a:p>
          <a:p>
            <a:pPr algn="just">
              <a:lnSpc>
                <a:spcPct val="150000"/>
              </a:lnSpc>
            </a:pPr>
            <a:r>
              <a:rPr lang="en-US" sz="2000" dirty="0">
                <a:latin typeface="Times New Roman" pitchFamily="18" charset="0"/>
                <a:cs typeface="Times New Roman" pitchFamily="18" charset="0"/>
              </a:rPr>
              <a:t>After the minima point, it then increase with increasing K. To get the optimal value of K, you can segregate the training and validation from the initial dataset.</a:t>
            </a:r>
          </a:p>
          <a:p>
            <a:pPr algn="just">
              <a:lnSpc>
                <a:spcPct val="150000"/>
              </a:lnSpc>
            </a:pPr>
            <a:r>
              <a:rPr lang="en-US" sz="2000" dirty="0">
                <a:latin typeface="Times New Roman" pitchFamily="18" charset="0"/>
                <a:cs typeface="Times New Roman" pitchFamily="18" charset="0"/>
              </a:rPr>
              <a:t> Now plot the validation error curve to get the optimal value of K. This value of K should be used for all predictions.</a:t>
            </a:r>
            <a:endParaRPr lang="en-US" sz="2000" dirty="0">
              <a:latin typeface="Times New Roman" pitchFamily="18" charset="0"/>
              <a:cs typeface="Times New Roman" pitchFamily="18" charset="0"/>
            </a:endParaRPr>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p>
            <a:pPr algn="ctr">
              <a:lnSpc>
                <a:spcPct val="100000"/>
              </a:lnSpc>
              <a:defRPr/>
            </a:pPr>
            <a:r>
              <a:rPr lang="en-US" sz="3200" b="1" dirty="0">
                <a:solidFill>
                  <a:srgbClr val="FFC000"/>
                </a:solidFill>
                <a:latin typeface="Times New Roman" pitchFamily="18" charset="0"/>
                <a:cs typeface="Times New Roman" pitchFamily="18" charset="0"/>
              </a:rPr>
              <a:t>How do we choose the factor K?</a:t>
            </a:r>
            <a:br>
              <a:rPr lang="en-US" sz="3200" b="1" dirty="0">
                <a:solidFill>
                  <a:srgbClr val="FFC000"/>
                </a:solidFill>
                <a:latin typeface="Times New Roman" pitchFamily="18" charset="0"/>
                <a:cs typeface="Times New Roman" pitchFamily="18" charset="0"/>
              </a:rPr>
            </a:br>
            <a:endParaRPr lang="en-US" sz="32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12569773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1631504" y="274638"/>
            <a:ext cx="8229600" cy="1143000"/>
          </a:xfrm>
          <a:prstGeom prst="rect">
            <a:avLst/>
          </a:prstGeom>
        </p:spPr>
        <p:txBody>
          <a:bodyPr vert="horz" lIns="91440" tIns="45720" rIns="91440" bIns="45720" rtlCol="0" anchor="ctr">
            <a:normAutofit/>
          </a:bodyPr>
          <a:lstStyle/>
          <a:p>
            <a:pPr algn="ctr">
              <a:lnSpc>
                <a:spcPct val="100000"/>
              </a:lnSpc>
              <a:defRPr/>
            </a:pPr>
            <a:r>
              <a:rPr lang="en-US" sz="3200" b="1" dirty="0">
                <a:solidFill>
                  <a:srgbClr val="FFC000"/>
                </a:solidFill>
                <a:latin typeface="Times New Roman" pitchFamily="18" charset="0"/>
                <a:cs typeface="Times New Roman" pitchFamily="18" charset="0"/>
              </a:rPr>
              <a:t>How things are predicted in KNN </a:t>
            </a:r>
            <a:r>
              <a:rPr lang="en-US" sz="3200" b="1" dirty="0" err="1">
                <a:solidFill>
                  <a:srgbClr val="FFC000"/>
                </a:solidFill>
                <a:latin typeface="Times New Roman" pitchFamily="18" charset="0"/>
                <a:cs typeface="Times New Roman" pitchFamily="18" charset="0"/>
              </a:rPr>
              <a:t>Algo</a:t>
            </a:r>
            <a:r>
              <a:rPr lang="en-US" sz="3200" b="1" dirty="0">
                <a:solidFill>
                  <a:srgbClr val="FFC000"/>
                </a:solidFill>
                <a:latin typeface="Times New Roman" pitchFamily="18" charset="0"/>
                <a:cs typeface="Times New Roman" pitchFamily="18" charset="0"/>
              </a:rPr>
              <a:t>?</a:t>
            </a:r>
            <a:br>
              <a:rPr lang="en-US" sz="3200" b="1" dirty="0">
                <a:solidFill>
                  <a:srgbClr val="FFC000"/>
                </a:solidFill>
                <a:latin typeface="Times New Roman" pitchFamily="18" charset="0"/>
                <a:cs typeface="Times New Roman" pitchFamily="18" charset="0"/>
              </a:rPr>
            </a:br>
            <a:endParaRPr lang="en-US" sz="3200" dirty="0">
              <a:solidFill>
                <a:srgbClr val="FFC000"/>
              </a:solidFill>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5447928" y="2276872"/>
          <a:ext cx="2183904" cy="1854200"/>
        </p:xfrm>
        <a:graphic>
          <a:graphicData uri="http://schemas.openxmlformats.org/drawingml/2006/table">
            <a:tbl>
              <a:tblPr firstRow="1" bandRow="1">
                <a:tableStyleId>{5C22544A-7EE6-4342-B048-85BDC9FD1C3A}</a:tableStyleId>
              </a:tblPr>
              <a:tblGrid>
                <a:gridCol w="363984"/>
                <a:gridCol w="363984"/>
                <a:gridCol w="363984"/>
                <a:gridCol w="363984"/>
                <a:gridCol w="363984"/>
                <a:gridCol w="363984"/>
              </a:tblGrid>
              <a:tr h="370840">
                <a:tc>
                  <a:txBody>
                    <a:bodyPr/>
                    <a:lstStyle/>
                    <a:p>
                      <a:endParaRPr lang="en-US" dirty="0"/>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r>
              <a:tr h="370840">
                <a:tc>
                  <a:txBody>
                    <a:bodyPr/>
                    <a:lstStyle/>
                    <a:p>
                      <a:endParaRPr lang="en-US"/>
                    </a:p>
                  </a:txBody>
                  <a:tcPr>
                    <a:solidFill>
                      <a:schemeClr val="accent4">
                        <a:lumMod val="75000"/>
                      </a:schemeClr>
                    </a:solidFill>
                  </a:tcPr>
                </a:tc>
                <a:tc>
                  <a:txBody>
                    <a:bodyPr/>
                    <a:lstStyle/>
                    <a:p>
                      <a:endParaRPr lang="en-US" dirty="0">
                        <a:solidFill>
                          <a:srgbClr val="FFFF00"/>
                        </a:solidFill>
                      </a:endParaRPr>
                    </a:p>
                  </a:txBody>
                  <a:tcPr>
                    <a:solidFill>
                      <a:srgbClr val="FFFF00"/>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r>
              <a:tr h="370840">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r>
              <a:tr h="370840">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dirty="0"/>
                    </a:p>
                  </a:txBody>
                  <a:tcPr>
                    <a:solidFill>
                      <a:srgbClr val="FFFF00"/>
                    </a:solidFill>
                  </a:tcPr>
                </a:tc>
              </a:tr>
              <a:tr h="370840">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a:p>
                  </a:txBody>
                  <a:tcPr>
                    <a:solidFill>
                      <a:schemeClr val="accent4">
                        <a:lumMod val="75000"/>
                      </a:schemeClr>
                    </a:solidFill>
                  </a:tcPr>
                </a:tc>
                <a:tc>
                  <a:txBody>
                    <a:bodyPr/>
                    <a:lstStyle/>
                    <a:p>
                      <a:endParaRPr lang="en-US" dirty="0"/>
                    </a:p>
                  </a:txBody>
                  <a:tcPr>
                    <a:solidFill>
                      <a:schemeClr val="accent4">
                        <a:lumMod val="75000"/>
                      </a:schemeClr>
                    </a:solidFill>
                  </a:tcPr>
                </a:tc>
              </a:tr>
            </a:tbl>
          </a:graphicData>
        </a:graphic>
      </p:graphicFrame>
      <p:cxnSp>
        <p:nvCxnSpPr>
          <p:cNvPr id="10" name="Straight Connector 9"/>
          <p:cNvCxnSpPr/>
          <p:nvPr/>
        </p:nvCxnSpPr>
        <p:spPr>
          <a:xfrm>
            <a:off x="6023992" y="2852936"/>
            <a:ext cx="1440000" cy="75600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3" name="Straight Connector 12"/>
          <p:cNvCxnSpPr/>
          <p:nvPr/>
        </p:nvCxnSpPr>
        <p:spPr>
          <a:xfrm>
            <a:off x="6023992" y="2852936"/>
            <a:ext cx="0" cy="792088"/>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6023992" y="3645024"/>
            <a:ext cx="1440160" cy="0"/>
          </a:xfrm>
          <a:prstGeom prst="line">
            <a:avLst/>
          </a:prstGeom>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5375920" y="1988840"/>
            <a:ext cx="2262158" cy="369332"/>
          </a:xfrm>
          <a:prstGeom prst="rect">
            <a:avLst/>
          </a:prstGeom>
          <a:noFill/>
        </p:spPr>
        <p:txBody>
          <a:bodyPr wrap="none" rtlCol="0">
            <a:spAutoFit/>
          </a:bodyPr>
          <a:lstStyle/>
          <a:p>
            <a:r>
              <a:rPr lang="en-IN" b="1" dirty="0"/>
              <a:t>  0     1     2    3      4    5</a:t>
            </a:r>
            <a:endParaRPr lang="en-US" b="1" dirty="0"/>
          </a:p>
        </p:txBody>
      </p:sp>
      <p:sp>
        <p:nvSpPr>
          <p:cNvPr id="17" name="TextBox 16"/>
          <p:cNvSpPr txBox="1"/>
          <p:nvPr/>
        </p:nvSpPr>
        <p:spPr>
          <a:xfrm>
            <a:off x="4943872" y="2348880"/>
            <a:ext cx="619080" cy="1754326"/>
          </a:xfrm>
          <a:prstGeom prst="rect">
            <a:avLst/>
          </a:prstGeom>
          <a:noFill/>
        </p:spPr>
        <p:txBody>
          <a:bodyPr wrap="square" rtlCol="0">
            <a:spAutoFit/>
          </a:bodyPr>
          <a:lstStyle/>
          <a:p>
            <a:r>
              <a:rPr lang="en-IN" b="1" dirty="0"/>
              <a:t>0     </a:t>
            </a:r>
          </a:p>
          <a:p>
            <a:r>
              <a:rPr lang="en-IN" b="1" dirty="0"/>
              <a:t>1     </a:t>
            </a:r>
          </a:p>
          <a:p>
            <a:r>
              <a:rPr lang="en-IN" b="1" dirty="0"/>
              <a:t>2    </a:t>
            </a:r>
          </a:p>
          <a:p>
            <a:r>
              <a:rPr lang="en-IN" b="1" dirty="0"/>
              <a:t>3      </a:t>
            </a:r>
          </a:p>
          <a:p>
            <a:r>
              <a:rPr lang="en-IN" b="1" dirty="0"/>
              <a:t>4    </a:t>
            </a:r>
          </a:p>
          <a:p>
            <a:r>
              <a:rPr lang="en-IN" b="1" dirty="0"/>
              <a:t>5</a:t>
            </a:r>
            <a:endParaRPr lang="en-US" b="1" dirty="0"/>
          </a:p>
        </p:txBody>
      </p:sp>
      <p:sp>
        <p:nvSpPr>
          <p:cNvPr id="18" name="TextBox 17"/>
          <p:cNvSpPr txBox="1"/>
          <p:nvPr/>
        </p:nvSpPr>
        <p:spPr>
          <a:xfrm>
            <a:off x="7896200" y="2636912"/>
            <a:ext cx="1531766" cy="369332"/>
          </a:xfrm>
          <a:prstGeom prst="rect">
            <a:avLst/>
          </a:prstGeom>
          <a:noFill/>
        </p:spPr>
        <p:txBody>
          <a:bodyPr wrap="none" rtlCol="0">
            <a:spAutoFit/>
          </a:bodyPr>
          <a:lstStyle/>
          <a:p>
            <a:r>
              <a:rPr lang="en-IN" b="1" dirty="0"/>
              <a:t>Point P1=(1,1)</a:t>
            </a:r>
            <a:endParaRPr lang="en-US" b="1" dirty="0"/>
          </a:p>
        </p:txBody>
      </p:sp>
      <p:sp>
        <p:nvSpPr>
          <p:cNvPr id="19" name="TextBox 18"/>
          <p:cNvSpPr txBox="1"/>
          <p:nvPr/>
        </p:nvSpPr>
        <p:spPr>
          <a:xfrm>
            <a:off x="7948610" y="3429000"/>
            <a:ext cx="1531766" cy="369332"/>
          </a:xfrm>
          <a:prstGeom prst="rect">
            <a:avLst/>
          </a:prstGeom>
          <a:noFill/>
        </p:spPr>
        <p:txBody>
          <a:bodyPr wrap="none" rtlCol="0">
            <a:spAutoFit/>
          </a:bodyPr>
          <a:lstStyle/>
          <a:p>
            <a:r>
              <a:rPr lang="en-IN" b="1" dirty="0"/>
              <a:t>Point P2=(5,4)</a:t>
            </a:r>
            <a:endParaRPr lang="en-US" b="1" dirty="0"/>
          </a:p>
        </p:txBody>
      </p:sp>
      <p:pic>
        <p:nvPicPr>
          <p:cNvPr id="2051" name="Picture 3"/>
          <p:cNvPicPr>
            <a:picLocks noChangeAspect="1" noChangeArrowheads="1"/>
          </p:cNvPicPr>
          <p:nvPr/>
        </p:nvPicPr>
        <p:blipFill>
          <a:blip r:embed="rId2" cstate="print">
            <a:biLevel thresh="50000"/>
          </a:blip>
          <a:srcRect/>
          <a:stretch>
            <a:fillRect/>
          </a:stretch>
        </p:blipFill>
        <p:spPr bwMode="auto">
          <a:xfrm>
            <a:off x="3647728" y="4509120"/>
            <a:ext cx="5832648" cy="1625196"/>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1775521" y="1412776"/>
            <a:ext cx="2985747" cy="3153172"/>
          </a:xfrm>
          <a:prstGeom prst="rect">
            <a:avLst/>
          </a:prstGeom>
          <a:noFill/>
          <a:ln w="9525">
            <a:noFill/>
            <a:miter lim="800000"/>
            <a:headEnd/>
            <a:tailEnd/>
          </a:ln>
        </p:spPr>
      </p:pic>
    </p:spTree>
    <p:extLst>
      <p:ext uri="{BB962C8B-B14F-4D97-AF65-F5344CB8AC3E}">
        <p14:creationId xmlns:p14="http://schemas.microsoft.com/office/powerpoint/2010/main" val="3626498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5955</Words>
  <Application>Microsoft Office PowerPoint</Application>
  <PresentationFormat>Widescreen</PresentationFormat>
  <Paragraphs>1061</Paragraphs>
  <Slides>139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139</vt:i4>
      </vt:variant>
    </vt:vector>
  </HeadingPairs>
  <TitlesOfParts>
    <vt:vector size="147" baseType="lpstr">
      <vt:lpstr>Arial</vt:lpstr>
      <vt:lpstr>Calibri</vt:lpstr>
      <vt:lpstr>Calibri Light</vt:lpstr>
      <vt:lpstr>Times</vt:lpstr>
      <vt:lpstr>Times New Roman</vt:lpstr>
      <vt:lpstr>Verdana</vt:lpstr>
      <vt:lpstr>Wingdings</vt:lpstr>
      <vt:lpstr>Office Theme</vt:lpstr>
      <vt:lpstr>PowerPoint Presentation</vt:lpstr>
      <vt:lpstr>  1151CS113-COMPUTER GRAPHICS AND IMAGE PROCESSING</vt:lpstr>
      <vt:lpstr>COMPUTER GRAPHICS AND IMAGE PROCESSING</vt:lpstr>
      <vt:lpstr>COMPUTER GRAPHICS AND IMAGE PROCESSING</vt:lpstr>
      <vt:lpstr>COMPUTER GRAPHICS AND IMAGE PROCESSING</vt:lpstr>
      <vt:lpstr>Outlines</vt:lpstr>
      <vt:lpstr>What is Image Restoration.</vt:lpstr>
      <vt:lpstr>What is Image Restoration?</vt:lpstr>
      <vt:lpstr>Image enhancement vs Image Restoration</vt:lpstr>
      <vt:lpstr>Degradation Model?</vt:lpstr>
      <vt:lpstr>Noise Models and Their PDF </vt:lpstr>
      <vt:lpstr>Noise Models Effects </vt:lpstr>
      <vt:lpstr>Noise Models Effects contd1…</vt:lpstr>
      <vt:lpstr>Noise Models Effects contd1…</vt:lpstr>
      <vt:lpstr>Estimation of Degradation Model.</vt:lpstr>
      <vt:lpstr>Observation</vt:lpstr>
      <vt:lpstr>Observation contd…</vt:lpstr>
      <vt:lpstr>Experimentation</vt:lpstr>
      <vt:lpstr>Experimentation Contd…..</vt:lpstr>
      <vt:lpstr>Mathematical Modeling </vt:lpstr>
      <vt:lpstr>Mathematical Modeling contd..</vt:lpstr>
      <vt:lpstr>Restoration Techniques. </vt:lpstr>
      <vt:lpstr>Filter used for Restoration Process</vt:lpstr>
      <vt:lpstr>Filtering to Remove Noise-AMF   </vt:lpstr>
      <vt:lpstr>Filtering to Remove Noise-GMF   </vt:lpstr>
      <vt:lpstr>Filtering to Remove Noise-HMF   </vt:lpstr>
      <vt:lpstr>Filtering to Remove Noise-CHMF   </vt:lpstr>
      <vt:lpstr>Result of AMF and GMF</vt:lpstr>
      <vt:lpstr>Result of Contra-harmonic Mean Filter </vt:lpstr>
      <vt:lpstr>Beware: Q value in Contra-harmonic Filter</vt:lpstr>
      <vt:lpstr>Order Statistics Filters</vt:lpstr>
      <vt:lpstr>Median Filter </vt:lpstr>
      <vt:lpstr>Maximum and Minimum Filter  </vt:lpstr>
      <vt:lpstr>Midpoint Filter </vt:lpstr>
      <vt:lpstr>Alpha-Trimmed Mean Filter</vt:lpstr>
      <vt:lpstr>Result of Median Filter</vt:lpstr>
      <vt:lpstr>Result of Max and Min Filter</vt:lpstr>
      <vt:lpstr>Periodic Noise</vt:lpstr>
      <vt:lpstr>Band Reject Filters</vt:lpstr>
      <vt:lpstr>Band Reject Filters contd..</vt:lpstr>
      <vt:lpstr>Result of Band Reject Filter</vt:lpstr>
      <vt:lpstr>Advanced Image Restoration</vt:lpstr>
      <vt:lpstr>Clustering</vt:lpstr>
      <vt:lpstr>Clustering</vt:lpstr>
      <vt:lpstr>Clustering Applications</vt:lpstr>
      <vt:lpstr> 7 examples of clustering algorithms in action. </vt:lpstr>
      <vt:lpstr>Where is clustering used?</vt:lpstr>
      <vt:lpstr>Why Clustering is important in real life?</vt:lpstr>
      <vt:lpstr>What is the purpose of cluster analysis?</vt:lpstr>
      <vt:lpstr>Types of Clustering </vt:lpstr>
      <vt:lpstr>Hard and Soft Clustering</vt:lpstr>
      <vt:lpstr>Hard and Soft Clustering</vt:lpstr>
      <vt:lpstr>Types of clustering algorithms </vt:lpstr>
      <vt:lpstr>Connectivity models:</vt:lpstr>
      <vt:lpstr>Connectivity models:</vt:lpstr>
      <vt:lpstr>Centroid models: </vt:lpstr>
      <vt:lpstr>Distribution models: </vt:lpstr>
      <vt:lpstr>Density Models:</vt:lpstr>
      <vt:lpstr>K Means Clustering </vt:lpstr>
      <vt:lpstr>K Means Clustering </vt:lpstr>
      <vt:lpstr>K Means Clustering </vt:lpstr>
      <vt:lpstr>K Means Clustering </vt:lpstr>
      <vt:lpstr>K Means Clustering </vt:lpstr>
      <vt:lpstr>K Means Clustering </vt:lpstr>
      <vt:lpstr>Problems on K Means Clustering  </vt:lpstr>
      <vt:lpstr>Problems on K Means Clustering  </vt:lpstr>
      <vt:lpstr>Problems on K Means Clustering  </vt:lpstr>
      <vt:lpstr>Problems on K Means Clustering  </vt:lpstr>
      <vt:lpstr>Problems on K Means Clustering  </vt:lpstr>
      <vt:lpstr>Problems on K Means Clustering  </vt:lpstr>
      <vt:lpstr>Problems on K Means Clustering  </vt:lpstr>
      <vt:lpstr>Problems on K Means Clustering  </vt:lpstr>
      <vt:lpstr>Problems on K Means Clustering  </vt:lpstr>
      <vt:lpstr>Problems on K Means Clustering  </vt:lpstr>
      <vt:lpstr>Problems on K Means Clustering  </vt:lpstr>
      <vt:lpstr>K-Medoids</vt:lpstr>
      <vt:lpstr>K-Medoids</vt:lpstr>
      <vt:lpstr>K-Medoids</vt:lpstr>
      <vt:lpstr>K-Medoids(Problem to Solve)</vt:lpstr>
      <vt:lpstr>K-Medoids(Problem to Solve)</vt:lpstr>
      <vt:lpstr>K-Medoids(Problem to Solve)</vt:lpstr>
      <vt:lpstr>K-Medoids(Problem to Solve)</vt:lpstr>
      <vt:lpstr>K-Medoids(Problem to Solve)</vt:lpstr>
      <vt:lpstr>K-Medoids(Problem to Solve)</vt:lpstr>
      <vt:lpstr>K-Medoids</vt:lpstr>
      <vt:lpstr>PowerPoint Presentation</vt:lpstr>
      <vt:lpstr>KNN algorithm </vt:lpstr>
      <vt:lpstr>KNN algorithm </vt:lpstr>
      <vt:lpstr>KNN algorithm </vt:lpstr>
      <vt:lpstr>KNN algorithm </vt:lpstr>
      <vt:lpstr>How does the KNN algorithm work? </vt:lpstr>
      <vt:lpstr>How does the KNN algorithm work? </vt:lpstr>
      <vt:lpstr>How does the KNN algorithm work? </vt:lpstr>
      <vt:lpstr>How do we choose the factor K? </vt:lpstr>
      <vt:lpstr>How do we choose the factor K? </vt:lpstr>
      <vt:lpstr>PowerPoint Presentation</vt:lpstr>
      <vt:lpstr>PowerPoint Presentation</vt:lpstr>
      <vt:lpstr>How do we choose the factor K? </vt:lpstr>
      <vt:lpstr>How things are predicted in KNN Algo? </vt:lpstr>
      <vt:lpstr>Pseudo Code of KNN </vt:lpstr>
      <vt:lpstr>Problem based on KNN algorithm</vt:lpstr>
      <vt:lpstr>Problem based on KNN algorithm</vt:lpstr>
      <vt:lpstr>What is an Artificial Neural Network? </vt:lpstr>
      <vt:lpstr>Artificial Neural Networks</vt:lpstr>
      <vt:lpstr>ANN &amp; BNN</vt:lpstr>
      <vt:lpstr>ANN &amp; BNN</vt:lpstr>
      <vt:lpstr>Artificial Neural Networks</vt:lpstr>
      <vt:lpstr>How Artificial Neural Networks Works?</vt:lpstr>
      <vt:lpstr>Formulation of Neural network </vt:lpstr>
      <vt:lpstr>Formulation of Neural network </vt:lpstr>
      <vt:lpstr>Framework in which ANN work: </vt:lpstr>
      <vt:lpstr>Few statistical details about the framework </vt:lpstr>
      <vt:lpstr>Artificial Neuron System</vt:lpstr>
      <vt:lpstr>Block Diagram off Neural Architecture</vt:lpstr>
      <vt:lpstr>Advantages </vt:lpstr>
      <vt:lpstr>Disadvantages </vt:lpstr>
      <vt:lpstr>Applications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cp:revision>
  <dcterms:created xsi:type="dcterms:W3CDTF">2020-12-26T07:28:24Z</dcterms:created>
  <dcterms:modified xsi:type="dcterms:W3CDTF">2020-12-26T07:28:35Z</dcterms:modified>
</cp:coreProperties>
</file>